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58"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92398" y="2389862"/>
            <a:ext cx="6815669" cy="1928136"/>
          </a:xfrm>
        </p:spPr>
        <p:txBody>
          <a:bodyPr/>
          <a:lstStyle/>
          <a:p>
            <a:r>
              <a:rPr lang="el-GR" b="1" dirty="0" smtClean="0"/>
              <a:t/>
            </a:r>
            <a:br>
              <a:rPr lang="el-GR" b="1" dirty="0" smtClean="0"/>
            </a:br>
            <a:r>
              <a:rPr lang="el-GR" b="1" dirty="0"/>
              <a:t/>
            </a:r>
            <a:br>
              <a:rPr lang="el-GR" b="1" dirty="0"/>
            </a:br>
            <a:r>
              <a:rPr lang="el-GR" b="1" dirty="0" smtClean="0"/>
              <a:t>Ρωμαϊκό </a:t>
            </a:r>
            <a:r>
              <a:rPr lang="el-GR" b="1" dirty="0"/>
              <a:t>υδραγωγείο</a:t>
            </a:r>
            <a:r>
              <a:rPr lang="el-GR" dirty="0"/>
              <a:t/>
            </a:r>
            <a:br>
              <a:rPr lang="el-GR" dirty="0"/>
            </a:br>
            <a:r>
              <a:rPr lang="el-GR" dirty="0"/>
              <a:t/>
            </a:r>
            <a:br>
              <a:rPr lang="el-GR" dirty="0"/>
            </a:br>
            <a:endParaRPr lang="el-GR" dirty="0"/>
          </a:p>
        </p:txBody>
      </p:sp>
      <p:sp>
        <p:nvSpPr>
          <p:cNvPr id="3" name="Υπότιτλος 2"/>
          <p:cNvSpPr>
            <a:spLocks noGrp="1"/>
          </p:cNvSpPr>
          <p:nvPr>
            <p:ph type="subTitle" idx="1"/>
          </p:nvPr>
        </p:nvSpPr>
        <p:spPr/>
        <p:txBody>
          <a:bodyPr>
            <a:noAutofit/>
          </a:bodyPr>
          <a:lstStyle/>
          <a:p>
            <a:r>
              <a:rPr lang="el-GR" sz="2400" b="1" i="1" dirty="0" smtClean="0"/>
              <a:t>Εμμανουήλ Ανδρικόπουλος</a:t>
            </a:r>
          </a:p>
          <a:p>
            <a:r>
              <a:rPr lang="el-GR" sz="2400" b="1" i="1" dirty="0" smtClean="0"/>
              <a:t> </a:t>
            </a:r>
            <a:r>
              <a:rPr lang="el-GR" sz="2400" b="1" i="1" dirty="0"/>
              <a:t>Ε΄ </a:t>
            </a:r>
            <a:r>
              <a:rPr lang="el-GR" sz="2400" b="1" i="1" dirty="0" smtClean="0"/>
              <a:t>Τάξη</a:t>
            </a:r>
          </a:p>
          <a:p>
            <a:r>
              <a:rPr lang="el-GR" sz="2400" b="1" i="1" dirty="0" smtClean="0"/>
              <a:t>43</a:t>
            </a:r>
            <a:r>
              <a:rPr lang="el-GR" sz="2400" b="1" i="1" baseline="30000" dirty="0" smtClean="0"/>
              <a:t>ο</a:t>
            </a:r>
            <a:r>
              <a:rPr lang="el-GR" sz="2400" b="1" i="1" dirty="0" smtClean="0"/>
              <a:t> Δημοτικό Σχολείο Πάτρας</a:t>
            </a:r>
            <a:endParaRPr lang="el-GR" sz="2400" b="1" dirty="0"/>
          </a:p>
        </p:txBody>
      </p:sp>
    </p:spTree>
    <p:extLst>
      <p:ext uri="{BB962C8B-B14F-4D97-AF65-F5344CB8AC3E}">
        <p14:creationId xmlns:p14="http://schemas.microsoft.com/office/powerpoint/2010/main" val="21846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p:txBody>
          <a:bodyPr>
            <a:normAutofit fontScale="85000" lnSpcReduction="10000"/>
          </a:bodyPr>
          <a:lstStyle/>
          <a:p>
            <a:pPr algn="just"/>
            <a:r>
              <a:rPr lang="el-GR" dirty="0"/>
              <a:t>Το Ρωμαϊκό υδραγωγείο της Πάτρας είναι μεγάλο έργο των ρωμαϊκών χρόνων και ζωτικής σημασίας τότε για την ύδρευση της πόλης. Σήμερα διασώζονται ορατά τμήματά του στην συνοικία </a:t>
            </a:r>
            <a:r>
              <a:rPr lang="el-GR" dirty="0" err="1"/>
              <a:t>Σαμακιά</a:t>
            </a:r>
            <a:r>
              <a:rPr lang="el-GR" dirty="0"/>
              <a:t>. Η χρήση ήταν αδιάκοπη μέχρι τα τέλη του 18ου αιώνα και επισκευάστηκε πολλές φορές με τελευταία το 1838 από τον δήμαρχο Ι. </a:t>
            </a:r>
            <a:r>
              <a:rPr lang="el-GR" dirty="0" err="1"/>
              <a:t>Μπουκαούρη</a:t>
            </a:r>
            <a:r>
              <a:rPr lang="el-GR" dirty="0"/>
              <a:t>. Το 1874 σταμάτησε η χρήση του μετά την διοχέτευση νερού στην πόλη με σωλήνες.</a:t>
            </a:r>
            <a:br>
              <a:rPr lang="el-GR" dirty="0"/>
            </a:br>
            <a:endParaRPr lang="el-GR" dirty="0"/>
          </a:p>
        </p:txBody>
      </p:sp>
      <p:pic>
        <p:nvPicPr>
          <p:cNvPr id="5" name="Θέση περιεχομένου 4" descr="http://upload.wikimedia.org/wikipedia/commons/thumb/9/9c/Roman_Aqueduct_of_Patras%283%29.JPG/250px-Roman_Aqueduct_of_Patras%283%29.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9008" y="2560320"/>
            <a:ext cx="3175000" cy="2387600"/>
          </a:xfrm>
          <a:prstGeom prst="rect">
            <a:avLst/>
          </a:prstGeom>
          <a:noFill/>
          <a:ln>
            <a:noFill/>
          </a:ln>
        </p:spPr>
      </p:pic>
      <p:sp>
        <p:nvSpPr>
          <p:cNvPr id="6" name="Πλαίσιο κειμένου 2"/>
          <p:cNvSpPr txBox="1">
            <a:spLocks noChangeArrowheads="1"/>
          </p:cNvSpPr>
          <p:nvPr/>
        </p:nvSpPr>
        <p:spPr bwMode="auto">
          <a:xfrm>
            <a:off x="7207787" y="4978456"/>
            <a:ext cx="2717442" cy="4875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l-GR" sz="1200" dirty="0">
                <a:solidFill>
                  <a:srgbClr val="252525"/>
                </a:solidFill>
                <a:effectLst/>
                <a:latin typeface="Calibri" panose="020F0502020204030204" pitchFamily="34" charset="0"/>
                <a:ea typeface="Calibri" panose="020F0502020204030204" pitchFamily="34" charset="0"/>
                <a:cs typeface="Arial" panose="020B0604020202020204" pitchFamily="34" charset="0"/>
              </a:rPr>
              <a:t>Τμήμα του Ρωμαϊκού υδραγωγείου ανάμεσα σε αυλές σπιτιών</a:t>
            </a:r>
            <a:r>
              <a:rPr lang="el-GR" sz="12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230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just"/>
            <a:r>
              <a:rPr lang="el-GR" sz="2400" dirty="0"/>
              <a:t>Το υδραγωγείο κατασκευάστηκε τον 2ο αιώνα μ.Χ. πιθανότατα από τον Ρωμαίο αυτοκράτορα Ανδριανό για την αντιμετώπιση της λειψανδρίας στην Πάτρα που έως τότε υδρευόταν από πηγάδια. Το υδραγωγείο ήταν μήκους 7,5 χιλιομέτρων από τις πηγές του σημερινού χωριού Ρωμανός έως την Πάτρα. </a:t>
            </a:r>
            <a:endParaRPr lang="el-GR" sz="2400" dirty="0"/>
          </a:p>
        </p:txBody>
      </p:sp>
      <p:pic>
        <p:nvPicPr>
          <p:cNvPr id="1030" name="Picture 6" descr="http://upload.wikimedia.org/wikipedia/commons/thumb/d/d7/Bust_Hadrian_Musei_Capitolini_MC817.jpg/200px-Bust_Hadrian_Musei_Capitolini_MC81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76098" y="2524096"/>
            <a:ext cx="2771665" cy="3464580"/>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περιεχομένου 3"/>
          <p:cNvSpPr>
            <a:spLocks noGrp="1"/>
          </p:cNvSpPr>
          <p:nvPr>
            <p:ph sz="half" idx="2"/>
          </p:nvPr>
        </p:nvSpPr>
        <p:spPr>
          <a:xfrm>
            <a:off x="5563158" y="3294416"/>
            <a:ext cx="4718304" cy="3310128"/>
          </a:xfrm>
        </p:spPr>
        <p:txBody>
          <a:bodyPr/>
          <a:lstStyle/>
          <a:p>
            <a:r>
              <a:rPr lang="el-GR" dirty="0"/>
              <a:t>Προτομή του Αυτοκράτορα της Ρώμης </a:t>
            </a:r>
            <a:r>
              <a:rPr lang="el-GR" dirty="0" smtClean="0"/>
              <a:t>Ανδριανού </a:t>
            </a:r>
            <a:r>
              <a:rPr lang="el-GR" dirty="0"/>
              <a:t>(76 - 138</a:t>
            </a:r>
            <a:r>
              <a:rPr lang="el-GR" dirty="0" smtClean="0"/>
              <a:t>).</a:t>
            </a:r>
          </a:p>
          <a:p>
            <a:pPr marL="0" indent="0">
              <a:buNone/>
            </a:pPr>
            <a:r>
              <a:rPr lang="el-GR" dirty="0" smtClean="0"/>
              <a:t>    </a:t>
            </a:r>
            <a:r>
              <a:rPr lang="el-GR" sz="1800" i="1" dirty="0" smtClean="0"/>
              <a:t>Μουσεία Καπιτωλίου, Ρώμη</a:t>
            </a:r>
            <a:endParaRPr lang="el-GR" sz="1800" i="1" dirty="0"/>
          </a:p>
        </p:txBody>
      </p:sp>
    </p:spTree>
    <p:extLst>
      <p:ext uri="{BB962C8B-B14F-4D97-AF65-F5344CB8AC3E}">
        <p14:creationId xmlns:p14="http://schemas.microsoft.com/office/powerpoint/2010/main" val="26555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randombar(horizontal)">
                                      <p:cBhvr>
                                        <p:cTn id="7"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2"/>
          </p:nvPr>
        </p:nvSpPr>
        <p:spPr>
          <a:xfrm>
            <a:off x="1295402" y="1236372"/>
            <a:ext cx="9604246" cy="4634076"/>
          </a:xfrm>
        </p:spPr>
        <p:txBody>
          <a:bodyPr>
            <a:normAutofit fontScale="92500" lnSpcReduction="20000"/>
          </a:bodyPr>
          <a:lstStyle/>
          <a:p>
            <a:pPr algn="just"/>
            <a:r>
              <a:rPr lang="el-GR" dirty="0"/>
              <a:t>Το νερό ξεκινούσε από τις πηγές του </a:t>
            </a:r>
            <a:r>
              <a:rPr lang="el-GR" dirty="0" err="1"/>
              <a:t>χειμαρροπόταμου</a:t>
            </a:r>
            <a:r>
              <a:rPr lang="el-GR" dirty="0"/>
              <a:t> Διακονιάρη, στη σημερινή τοποθεσία Νερομάννα του Ρωμανού, όπου συναντάμε τα πρώτα ερείπια του κτίσματος. Χαρακτηριστικό είναι το γεγονός ότι και η σημερινή πόλη της Πάτρας μεταφέρει το νερό από τις ίδιες πηγές. </a:t>
            </a:r>
            <a:endParaRPr lang="el-GR" dirty="0" smtClean="0"/>
          </a:p>
          <a:p>
            <a:pPr algn="just"/>
            <a:r>
              <a:rPr lang="el-GR" dirty="0" smtClean="0"/>
              <a:t>Από </a:t>
            </a:r>
            <a:r>
              <a:rPr lang="el-GR" dirty="0"/>
              <a:t>εκεί ακολουθεί μια δύσκολη καθοδική διαδρομή, μέσα από χαμηλούς λόφους και χαράδρες, για να καταλήξει μετά από μακρά πορεία στην περιοχή της σημερινής Αρόης, πίσω ακριβώς από την αρχαία ακρόπολη. Στο μεγαλύτερο μέρος της διαδρομής του ο αγωγός ήταν υπόγειος, κυρίως κατά τις ομαλές και κατηφορικές πλαγιές των λόφων, είχε δε μεγάλη διάμετρο και ήταν </a:t>
            </a:r>
            <a:r>
              <a:rPr lang="el-GR" dirty="0" err="1"/>
              <a:t>καμαροσκεπής</a:t>
            </a:r>
            <a:r>
              <a:rPr lang="el-GR" dirty="0"/>
              <a:t>. Στα υπόλοιπα τμήματα, κυρίως στις χαράδρες και όπου οι υψομετρικές διαφορές έπρεπε να γεφυρωθούν για την απρόσκοπτη κατηφορική πορεία του νερού, υπήρχαν ψηλές κτιστές καμάρες, πάνω από τις οποίες περνούσε ο αγωγός. Τα υπέργεια αυτά κτιστά τμήματα διασώζονται σε μερικά σημεία στο αρχικό τους ύψος αλλά και σε ικανοποιητικό μήκος και μας επιτρέπουν να σχηματίσουμε την εικόνα του εντυπωσιακού έργου. Σήμερα διασώζεται τμήμα της γεφύρωσης στη </a:t>
            </a:r>
            <a:r>
              <a:rPr lang="el-GR" dirty="0" err="1"/>
              <a:t>Σαμακιά</a:t>
            </a:r>
            <a:r>
              <a:rPr lang="el-GR" dirty="0"/>
              <a:t>.</a:t>
            </a:r>
            <a:endParaRPr lang="el-GR" dirty="0"/>
          </a:p>
        </p:txBody>
      </p:sp>
    </p:spTree>
    <p:extLst>
      <p:ext uri="{BB962C8B-B14F-4D97-AF65-F5344CB8AC3E}">
        <p14:creationId xmlns:p14="http://schemas.microsoft.com/office/powerpoint/2010/main" val="46878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298447" y="811369"/>
            <a:ext cx="9622837" cy="5059079"/>
          </a:xfrm>
        </p:spPr>
        <p:txBody>
          <a:bodyPr>
            <a:normAutofit lnSpcReduction="10000"/>
          </a:bodyPr>
          <a:lstStyle/>
          <a:p>
            <a:pPr algn="just"/>
            <a:r>
              <a:rPr lang="el-GR" dirty="0"/>
              <a:t>Η Χριστιανική θρησκευτική παράδοση αναφέρει ότι κατασκευάστηκε επί βασιλείας του αυτοκράτορα Κωνστάντιου. Ο Κωνστάντιος στην </a:t>
            </a:r>
            <a:r>
              <a:rPr lang="el-GR" dirty="0" err="1"/>
              <a:t>Αδριανούπολη</a:t>
            </a:r>
            <a:r>
              <a:rPr lang="el-GR" dirty="0"/>
              <a:t> συνάντησε και γνώρισε τον επίσκοπο Πατρών Πλούταρχο που είχε συμμετάσχει στην σύνοδο της </a:t>
            </a:r>
            <a:r>
              <a:rPr lang="el-GR" dirty="0" err="1"/>
              <a:t>Σαρδικής</a:t>
            </a:r>
            <a:r>
              <a:rPr lang="el-GR" dirty="0"/>
              <a:t>, από τον οποίο έμαθε ότι στην Πάτρα φυλάσσονταν τα λείψανα του Αγίου Ανδρέα. </a:t>
            </a:r>
            <a:endParaRPr lang="el-GR" dirty="0" smtClean="0"/>
          </a:p>
          <a:p>
            <a:pPr algn="just"/>
            <a:r>
              <a:rPr lang="el-GR" dirty="0" smtClean="0"/>
              <a:t>Ο </a:t>
            </a:r>
            <a:r>
              <a:rPr lang="el-GR" dirty="0"/>
              <a:t>Κωνστάντιος κάλεσε τον Αρτέμιο και τον διέταξε να μεταβεί στην Πάτρα και να μεταφέρει το λείψανο στην Κωνσταντινούπολη. </a:t>
            </a:r>
            <a:r>
              <a:rPr lang="el-GR" dirty="0" smtClean="0"/>
              <a:t>Ο </a:t>
            </a:r>
            <a:r>
              <a:rPr lang="el-GR" dirty="0"/>
              <a:t>Αρτέμιος ερχόμενος στην Πάτρα συνάντησε την αντίδραση των </a:t>
            </a:r>
            <a:r>
              <a:rPr lang="el-GR" dirty="0" err="1"/>
              <a:t>Πατρέων</a:t>
            </a:r>
            <a:r>
              <a:rPr lang="el-GR" dirty="0"/>
              <a:t> και την άρνησή τους να δώσουν το λείψανο παρά μάλιστα και τις απειλές του. Τελικά οι </a:t>
            </a:r>
            <a:r>
              <a:rPr lang="el-GR" dirty="0" err="1"/>
              <a:t>Πατρείς</a:t>
            </a:r>
            <a:r>
              <a:rPr lang="el-GR" dirty="0"/>
              <a:t> φοβούμενοι μην το πάρει με την βία αποφάσισαν και του ζήτησαν σαν ανταπόδοση να τους φέρει πόσιμο νερό από το Παναχαϊκό στην πόλη. Ο Αρτέμιος δέχτηκε και κατασκεύασε το υδραγωγείο μετά από αρκετά χρόνια λόγω της μορφολογίας του εδάφους. Έπειτα οι </a:t>
            </a:r>
            <a:r>
              <a:rPr lang="el-GR" dirty="0" err="1"/>
              <a:t>Πατρείς</a:t>
            </a:r>
            <a:r>
              <a:rPr lang="el-GR" dirty="0"/>
              <a:t> έδωσαν το λείψανο του Αγίου που μεταφέρθηκε στην Κωνσταντινούπολη το 353 ή το 357 μ.Χ.</a:t>
            </a:r>
          </a:p>
          <a:p>
            <a:pPr algn="just"/>
            <a:endParaRPr lang="el-GR" dirty="0"/>
          </a:p>
        </p:txBody>
      </p:sp>
    </p:spTree>
    <p:extLst>
      <p:ext uri="{BB962C8B-B14F-4D97-AF65-F5344CB8AC3E}">
        <p14:creationId xmlns:p14="http://schemas.microsoft.com/office/powerpoint/2010/main" val="156065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324206" y="876922"/>
            <a:ext cx="9575442" cy="1814763"/>
          </a:xfrm>
        </p:spPr>
        <p:txBody>
          <a:bodyPr>
            <a:normAutofit/>
          </a:bodyPr>
          <a:lstStyle/>
          <a:p>
            <a:pPr algn="just"/>
            <a:r>
              <a:rPr lang="el-GR" dirty="0"/>
              <a:t>Ξένοι περιηγητές που πέρασαν από την πόλη τον 17ο αιώνα αναφέρουν ότι διατηρούνταν σε καλή κατάσταση ακόμα και μετέφερε νερό. Είχε δυο σειρές τόξα που ήταν κατασκευασμένα από πελεκητή πέτρα και επενδυμένα με τούβλα και στην κορυφή το αυλάκι που μετέφερε το νερό.</a:t>
            </a:r>
          </a:p>
          <a:p>
            <a:pPr algn="just"/>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644" y="2459866"/>
            <a:ext cx="5040448" cy="3606084"/>
          </a:xfrm>
          <a:prstGeom prst="rect">
            <a:avLst/>
          </a:prstGeom>
        </p:spPr>
      </p:pic>
    </p:spTree>
    <p:extLst>
      <p:ext uri="{BB962C8B-B14F-4D97-AF65-F5344CB8AC3E}">
        <p14:creationId xmlns:p14="http://schemas.microsoft.com/office/powerpoint/2010/main" val="1252060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3"/>
          <p:cNvSpPr txBox="1">
            <a:spLocks/>
          </p:cNvSpPr>
          <p:nvPr/>
        </p:nvSpPr>
        <p:spPr>
          <a:xfrm>
            <a:off x="1053750" y="708339"/>
            <a:ext cx="10291105" cy="274088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l-GR" dirty="0" smtClean="0"/>
              <a:t>Το 2008 για τις ανάγκες των έργων κατασκευής της "μικρής περιμετρικής οδού της Πάτρας" που έτεμνε κάθετα το μνημείο, τμήμα του υδραγωγείου κόπηκε και μεταφέρθηκε βορειότερα, όπου είναι και επισκέψιμο.</a:t>
            </a:r>
          </a:p>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4" y="2078780"/>
            <a:ext cx="6108636" cy="4054607"/>
          </a:xfrm>
          <a:prstGeom prst="rect">
            <a:avLst/>
          </a:prstGeom>
        </p:spPr>
      </p:pic>
    </p:spTree>
    <p:extLst>
      <p:ext uri="{BB962C8B-B14F-4D97-AF65-F5344CB8AC3E}">
        <p14:creationId xmlns:p14="http://schemas.microsoft.com/office/powerpoint/2010/main" val="2233855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http://2.bp.blogspot.com/_Mt2aJbPpdeA/Ru_vTIYICmI/AAAAAAAAAP0/AakVNKqegyg/s1600/P7050258.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81416" y="785611"/>
            <a:ext cx="9019549" cy="5409127"/>
          </a:xfrm>
          <a:prstGeom prst="rect">
            <a:avLst/>
          </a:prstGeom>
          <a:noFill/>
          <a:ln>
            <a:noFill/>
          </a:ln>
        </p:spPr>
      </p:pic>
      <p:sp>
        <p:nvSpPr>
          <p:cNvPr id="8" name="Θέση περιεχομένου 7"/>
          <p:cNvSpPr>
            <a:spLocks noGrp="1"/>
          </p:cNvSpPr>
          <p:nvPr>
            <p:ph sz="half" idx="2"/>
          </p:nvPr>
        </p:nvSpPr>
        <p:spPr/>
        <p:txBody>
          <a:bodyPr/>
          <a:lstStyle/>
          <a:p>
            <a:endParaRPr lang="el-GR" dirty="0"/>
          </a:p>
        </p:txBody>
      </p:sp>
    </p:spTree>
    <p:extLst>
      <p:ext uri="{BB962C8B-B14F-4D97-AF65-F5344CB8AC3E}">
        <p14:creationId xmlns:p14="http://schemas.microsoft.com/office/powerpoint/2010/main" val="12907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TotalTime>
  <Words>557</Words>
  <Application>Microsoft Office PowerPoint</Application>
  <PresentationFormat>Ευρεία οθόνη</PresentationFormat>
  <Paragraphs>15</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Garamond</vt:lpstr>
      <vt:lpstr>Times New Roman</vt:lpstr>
      <vt:lpstr>Οργανικό</vt:lpstr>
      <vt:lpstr>  Ρωμαϊκό υδραγωγείο  </vt:lpstr>
      <vt:lpstr>Παρουσίαση του PowerPoint</vt:lpstr>
      <vt:lpstr>Το υδραγωγείο κατασκευάστηκε τον 2ο αιώνα μ.Χ. πιθανότατα από τον Ρωμαίο αυτοκράτορα Ανδριανό για την αντιμετώπιση της λειψανδρίας στην Πάτρα που έως τότε υδρευόταν από πηγάδια. Το υδραγωγείο ήταν μήκους 7,5 χιλιομέτρων από τις πηγές του σημερινού χωριού Ρωμανός έως την Πάτρα.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Ρωμαϊκό υδραγωγείο</dc:title>
  <dc:creator>Χρύσα Καλούδη</dc:creator>
  <cp:lastModifiedBy>Χρύσα Καλούδη</cp:lastModifiedBy>
  <cp:revision>7</cp:revision>
  <dcterms:created xsi:type="dcterms:W3CDTF">2015-02-16T18:54:55Z</dcterms:created>
  <dcterms:modified xsi:type="dcterms:W3CDTF">2015-02-16T20:11:23Z</dcterms:modified>
</cp:coreProperties>
</file>