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l-GR" smtClean="0"/>
              <a:t>Στυλ κύριου τίτλου</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3/2/2015</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923A1CC3-2375-41D4-9E03-427CAF2A4C1A}" type="datetimeFigureOut">
              <a:rPr lang="en-US" dirty="0"/>
              <a:t>3/2/2015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Τίτλος και λεζάντ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l-GR" smtClean="0"/>
              <a:t>Στυλ κύριου τίτλου</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AFF16868-8199-4C2C-A5B1-63AEE139F88E}" type="datetimeFigureOut">
              <a:rPr lang="en-US" dirty="0"/>
              <a:t>3/2/2015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Εισαγωγικά με λεζάντ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l-GR" smtClean="0"/>
              <a:t>Στυλ κύριου τίτλου</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AAD9FF7F-6988-44CC-821B-644E70CD2F73}" type="datetimeFigureOut">
              <a:rPr lang="en-US" dirty="0"/>
              <a:t>3/2/2015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Κάρτα ονόματο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5C12C299-16B2-4475-990D-751901EACC14}" type="datetimeFigureOut">
              <a:rPr lang="en-US" dirty="0"/>
              <a:t>3/2/2015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3/2/2015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3/2/2015</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3/2/2015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3/2/2015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3/2/2015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F34E6425-0181-43F2-84FC-787E803FD2F8}" type="datetimeFigureOut">
              <a:rPr lang="en-US" dirty="0"/>
              <a:t>3/2/2015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3/2/2015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3/2/2015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3/2/2015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3/2/2015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76E86A4C-8E40-4F87-A4F0-01A0687C5742}" type="datetimeFigureOut">
              <a:rPr lang="en-US" dirty="0"/>
              <a:t>3/2/2015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35E72C73-2D91-4E12-BA25-F0AA0C03599B}" type="datetimeFigureOut">
              <a:rPr lang="en-US" dirty="0"/>
              <a:t>3/2/2015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3/2/2015</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154955" y="631542"/>
            <a:ext cx="9096114" cy="2677648"/>
          </a:xfrm>
        </p:spPr>
        <p:txBody>
          <a:bodyPr/>
          <a:lstStyle/>
          <a:p>
            <a:r>
              <a:rPr lang="el-GR" dirty="0" smtClean="0">
                <a:latin typeface="Segoe Script" panose="020B0504020000000003" pitchFamily="34" charset="0"/>
              </a:rPr>
              <a:t>Ρωμαϊκό Νυμφαίο</a:t>
            </a:r>
            <a:endParaRPr lang="el-GR" dirty="0">
              <a:latin typeface="Segoe Script" panose="020B0504020000000003" pitchFamily="34" charset="0"/>
            </a:endParaRPr>
          </a:p>
        </p:txBody>
      </p:sp>
      <p:sp>
        <p:nvSpPr>
          <p:cNvPr id="3" name="Υπότιτλος 2"/>
          <p:cNvSpPr>
            <a:spLocks noGrp="1"/>
          </p:cNvSpPr>
          <p:nvPr>
            <p:ph type="subTitle" idx="1"/>
          </p:nvPr>
        </p:nvSpPr>
        <p:spPr>
          <a:xfrm>
            <a:off x="1154955" y="3503054"/>
            <a:ext cx="8825658" cy="2135746"/>
          </a:xfrm>
        </p:spPr>
        <p:txBody>
          <a:bodyPr>
            <a:normAutofit/>
          </a:bodyPr>
          <a:lstStyle/>
          <a:p>
            <a:r>
              <a:rPr lang="el-GR" sz="2800" i="1" cap="none" dirty="0" err="1" smtClean="0">
                <a:latin typeface="Segoe Script" panose="020B0504020000000003" pitchFamily="34" charset="0"/>
                <a:ea typeface="Cambria Math" panose="02040503050406030204" pitchFamily="18" charset="0"/>
              </a:rPr>
              <a:t>Εβίνα</a:t>
            </a:r>
            <a:r>
              <a:rPr lang="el-GR" sz="2800" i="1" cap="none" dirty="0" smtClean="0">
                <a:latin typeface="Segoe Script" panose="020B0504020000000003" pitchFamily="34" charset="0"/>
                <a:ea typeface="Cambria Math" panose="02040503050406030204" pitchFamily="18" charset="0"/>
              </a:rPr>
              <a:t> </a:t>
            </a:r>
            <a:r>
              <a:rPr lang="el-GR" sz="2800" i="1" cap="none" dirty="0" err="1" smtClean="0">
                <a:latin typeface="Segoe Script" panose="020B0504020000000003" pitchFamily="34" charset="0"/>
                <a:ea typeface="Cambria Math" panose="02040503050406030204" pitchFamily="18" charset="0"/>
              </a:rPr>
              <a:t>Καζίκη</a:t>
            </a:r>
            <a:endParaRPr lang="el-GR" sz="2800" i="1" cap="none" dirty="0" smtClean="0">
              <a:latin typeface="Segoe Script" panose="020B0504020000000003" pitchFamily="34" charset="0"/>
              <a:ea typeface="Cambria Math" panose="02040503050406030204" pitchFamily="18" charset="0"/>
            </a:endParaRPr>
          </a:p>
          <a:p>
            <a:r>
              <a:rPr lang="el-GR" sz="2800" i="1" cap="none" dirty="0" smtClean="0">
                <a:latin typeface="Segoe Script" panose="020B0504020000000003" pitchFamily="34" charset="0"/>
                <a:ea typeface="Cambria Math" panose="02040503050406030204" pitchFamily="18" charset="0"/>
              </a:rPr>
              <a:t>Ε΄ Τάξη</a:t>
            </a:r>
          </a:p>
          <a:p>
            <a:r>
              <a:rPr lang="el-GR" sz="2800" i="1" cap="none" dirty="0" smtClean="0">
                <a:latin typeface="Segoe Script" panose="020B0504020000000003" pitchFamily="34" charset="0"/>
                <a:ea typeface="Cambria Math" panose="02040503050406030204" pitchFamily="18" charset="0"/>
              </a:rPr>
              <a:t>43</a:t>
            </a:r>
            <a:r>
              <a:rPr lang="el-GR" sz="2800" i="1" cap="none" baseline="30000" dirty="0" smtClean="0">
                <a:latin typeface="Segoe Script" panose="020B0504020000000003" pitchFamily="34" charset="0"/>
                <a:ea typeface="Cambria Math" panose="02040503050406030204" pitchFamily="18" charset="0"/>
              </a:rPr>
              <a:t>ο</a:t>
            </a:r>
            <a:r>
              <a:rPr lang="el-GR" sz="2800" i="1" cap="none" dirty="0" smtClean="0">
                <a:latin typeface="Segoe Script" panose="020B0504020000000003" pitchFamily="34" charset="0"/>
                <a:ea typeface="Cambria Math" panose="02040503050406030204" pitchFamily="18" charset="0"/>
              </a:rPr>
              <a:t> Δημοτικό Σχολείο Πάτρας</a:t>
            </a:r>
            <a:endParaRPr lang="el-GR" sz="2800" i="1" cap="none" dirty="0">
              <a:latin typeface="Segoe Script" panose="020B0504020000000003" pitchFamily="34" charset="0"/>
              <a:ea typeface="Cambria Math" panose="02040503050406030204" pitchFamily="18" charset="0"/>
            </a:endParaRPr>
          </a:p>
        </p:txBody>
      </p:sp>
    </p:spTree>
    <p:extLst>
      <p:ext uri="{BB962C8B-B14F-4D97-AF65-F5344CB8AC3E}">
        <p14:creationId xmlns:p14="http://schemas.microsoft.com/office/powerpoint/2010/main" val="1578101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2000"/>
                                        <p:tgtEl>
                                          <p:spTgt spid="3">
                                            <p:txEl>
                                              <p:pRg st="0" end="0"/>
                                            </p:txEl>
                                          </p:spTgt>
                                        </p:tgtEl>
                                      </p:cBhvr>
                                    </p:animEffect>
                                    <p:anim calcmode="lin" valueType="num">
                                      <p:cBhvr>
                                        <p:cTn id="26"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7"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2000"/>
                                        <p:tgtEl>
                                          <p:spTgt spid="3">
                                            <p:txEl>
                                              <p:pRg st="1" end="1"/>
                                            </p:txEl>
                                          </p:spTgt>
                                        </p:tgtEl>
                                      </p:cBhvr>
                                    </p:animEffect>
                                    <p:anim calcmode="lin" valueType="num">
                                      <p:cBhvr>
                                        <p:cTn id="33"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34"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45"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fade">
                                      <p:cBhvr>
                                        <p:cTn id="39" dur="2000"/>
                                        <p:tgtEl>
                                          <p:spTgt spid="3">
                                            <p:txEl>
                                              <p:pRg st="2" end="2"/>
                                            </p:txEl>
                                          </p:spTgt>
                                        </p:tgtEl>
                                      </p:cBhvr>
                                    </p:animEffect>
                                    <p:anim calcmode="lin" valueType="num">
                                      <p:cBhvr>
                                        <p:cTn id="40"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41"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4248" y="1996226"/>
            <a:ext cx="5215943" cy="2965244"/>
          </a:xfrm>
        </p:spPr>
        <p:txBody>
          <a:bodyPr/>
          <a:lstStyle/>
          <a:p>
            <a:pPr algn="just"/>
            <a:r>
              <a:rPr lang="el-GR" sz="2100" dirty="0">
                <a:latin typeface="Segoe Script" panose="020B0504020000000003" pitchFamily="34" charset="0"/>
              </a:rPr>
              <a:t>Το Ρωμαϊκό νυμφαίο της οδού Κανάρη είναι ερείπια συγκροτήματος νυμφαίου ρωμαϊκών χρόνων που έχει βρεθεί στην Πάτρα. Τα </a:t>
            </a:r>
            <a:r>
              <a:rPr lang="el-GR" sz="2100" dirty="0" smtClean="0">
                <a:latin typeface="Segoe Script" panose="020B0504020000000003" pitchFamily="34" charset="0"/>
              </a:rPr>
              <a:t>κατά-</a:t>
            </a:r>
            <a:r>
              <a:rPr lang="el-GR" sz="2100" dirty="0" err="1" smtClean="0">
                <a:latin typeface="Segoe Script" panose="020B0504020000000003" pitchFamily="34" charset="0"/>
              </a:rPr>
              <a:t>λοιπα</a:t>
            </a:r>
            <a:r>
              <a:rPr lang="el-GR" sz="2100" dirty="0" smtClean="0">
                <a:latin typeface="Segoe Script" panose="020B0504020000000003" pitchFamily="34" charset="0"/>
              </a:rPr>
              <a:t> </a:t>
            </a:r>
            <a:r>
              <a:rPr lang="el-GR" sz="2100" dirty="0">
                <a:latin typeface="Segoe Script" panose="020B0504020000000003" pitchFamily="34" charset="0"/>
              </a:rPr>
              <a:t>του μνημείου είναι ορατά στο κέντρο της πόλης στην διασταύρωση των οδών Βλάχου και Κανάρη. Το νυμφαίο ήταν </a:t>
            </a:r>
            <a:r>
              <a:rPr lang="el-GR" sz="2100" dirty="0" smtClean="0">
                <a:latin typeface="Segoe Script" panose="020B0504020000000003" pitchFamily="34" charset="0"/>
              </a:rPr>
              <a:t>λατρευτικός </a:t>
            </a:r>
            <a:r>
              <a:rPr lang="el-GR" sz="2100" dirty="0">
                <a:latin typeface="Segoe Script" panose="020B0504020000000003" pitchFamily="34" charset="0"/>
              </a:rPr>
              <a:t>χώρος αφιερωμένος στις νύμφες και χώρος αναψυχής με πίδακες νερού και κήπους. Το μνημείο βρέθηκε κατά την διάρκεια οικοδομικών εργασιών για την κατασκευή οικοδομής</a:t>
            </a:r>
            <a:r>
              <a:rPr lang="el-GR" sz="2100" dirty="0" smtClean="0">
                <a:latin typeface="Segoe Script" panose="020B0504020000000003" pitchFamily="34" charset="0"/>
              </a:rPr>
              <a:t>.</a:t>
            </a:r>
            <a:br>
              <a:rPr lang="el-GR" sz="2100" dirty="0" smtClean="0">
                <a:latin typeface="Segoe Script" panose="020B0504020000000003" pitchFamily="34" charset="0"/>
              </a:rPr>
            </a:br>
            <a:r>
              <a:rPr lang="el-GR" sz="2100" dirty="0" smtClean="0">
                <a:latin typeface="Segoe Script" panose="020B0504020000000003" pitchFamily="34" charset="0"/>
              </a:rPr>
              <a:t> </a:t>
            </a:r>
            <a:r>
              <a:rPr lang="el-GR" sz="2100" dirty="0">
                <a:latin typeface="Segoe Script" panose="020B0504020000000003" pitchFamily="34" charset="0"/>
              </a:rPr>
              <a:t/>
            </a:r>
            <a:br>
              <a:rPr lang="el-GR" sz="2100" dirty="0">
                <a:latin typeface="Segoe Script" panose="020B0504020000000003" pitchFamily="34" charset="0"/>
              </a:rPr>
            </a:br>
            <a:endParaRPr lang="el-GR" sz="2100" dirty="0">
              <a:latin typeface="Segoe Script" panose="020B0504020000000003" pitchFamily="34" charset="0"/>
            </a:endParaRPr>
          </a:p>
        </p:txBody>
      </p:sp>
      <p:pic>
        <p:nvPicPr>
          <p:cNvPr id="4" name="Εικόνα 3" descr="http://upload.wikimedia.org/wikipedia/commons/thumb/3/36/Roman_nymphaeum_Kanari_st_Patras.JPG/250px-Roman_nymphaeum_Kanari_st_Patras.JPG"/>
          <p:cNvPicPr/>
          <p:nvPr/>
        </p:nvPicPr>
        <p:blipFill>
          <a:blip r:embed="rId2">
            <a:extLst>
              <a:ext uri="{28A0092B-C50C-407E-A947-70E740481C1C}">
                <a14:useLocalDpi xmlns:a14="http://schemas.microsoft.com/office/drawing/2010/main" val="0"/>
              </a:ext>
            </a:extLst>
          </a:blip>
          <a:srcRect/>
          <a:stretch>
            <a:fillRect/>
          </a:stretch>
        </p:blipFill>
        <p:spPr bwMode="auto">
          <a:xfrm>
            <a:off x="6555347" y="1403798"/>
            <a:ext cx="5177307" cy="4533362"/>
          </a:xfrm>
          <a:prstGeom prst="rect">
            <a:avLst/>
          </a:prstGeom>
          <a:noFill/>
          <a:ln>
            <a:noFill/>
          </a:ln>
        </p:spPr>
      </p:pic>
    </p:spTree>
    <p:extLst>
      <p:ext uri="{BB962C8B-B14F-4D97-AF65-F5344CB8AC3E}">
        <p14:creationId xmlns:p14="http://schemas.microsoft.com/office/powerpoint/2010/main" val="2260145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29196" y="2510219"/>
            <a:ext cx="4807965" cy="2283824"/>
          </a:xfrm>
        </p:spPr>
        <p:txBody>
          <a:bodyPr/>
          <a:lstStyle/>
          <a:p>
            <a:pPr algn="just"/>
            <a:r>
              <a:rPr lang="el-GR" sz="2100" dirty="0">
                <a:latin typeface="Segoe Script" panose="020B0504020000000003" pitchFamily="34" charset="0"/>
              </a:rPr>
              <a:t>Είναι έργο του 2ου αιώνα μ.Χ. ήταν τρίκοχο με ημικυκλικές κερκίδες που από κάτω τους είχαν στοά. Δίπλα στο νυμφαίο έχουν ανακαλυφθεί δύο </a:t>
            </a:r>
            <a:r>
              <a:rPr lang="el-GR" sz="2100" dirty="0" err="1" smtClean="0">
                <a:latin typeface="Segoe Script" panose="020B0504020000000003" pitchFamily="34" charset="0"/>
              </a:rPr>
              <a:t>λιθό-στρωτοι</a:t>
            </a:r>
            <a:r>
              <a:rPr lang="el-GR" sz="2100" dirty="0" smtClean="0">
                <a:latin typeface="Segoe Script" panose="020B0504020000000003" pitchFamily="34" charset="0"/>
              </a:rPr>
              <a:t> </a:t>
            </a:r>
            <a:r>
              <a:rPr lang="el-GR" sz="2100" dirty="0">
                <a:latin typeface="Segoe Script" panose="020B0504020000000003" pitchFamily="34" charset="0"/>
              </a:rPr>
              <a:t>δρόμοι, επίσης ρωμαϊκών χρόνων, όπου στην διασταύρωση τους ήταν κτισμένο το νυμφαίο. Με άλλα ευρήματα που έχουν βρεθεί κοντά στον χώρο οι </a:t>
            </a:r>
            <a:r>
              <a:rPr lang="el-GR" sz="2100" dirty="0" err="1" smtClean="0">
                <a:latin typeface="Segoe Script" panose="020B0504020000000003" pitchFamily="34" charset="0"/>
              </a:rPr>
              <a:t>αρχαι-ολόγοι</a:t>
            </a:r>
            <a:r>
              <a:rPr lang="el-GR" sz="2100" dirty="0" smtClean="0">
                <a:latin typeface="Segoe Script" panose="020B0504020000000003" pitchFamily="34" charset="0"/>
              </a:rPr>
              <a:t> </a:t>
            </a:r>
            <a:r>
              <a:rPr lang="el-GR" sz="2100" dirty="0">
                <a:latin typeface="Segoe Script" panose="020B0504020000000003" pitchFamily="34" charset="0"/>
              </a:rPr>
              <a:t>συμπεραίνουν ότι η </a:t>
            </a:r>
            <a:r>
              <a:rPr lang="el-GR" sz="2100" dirty="0" err="1" smtClean="0">
                <a:latin typeface="Segoe Script" panose="020B0504020000000003" pitchFamily="34" charset="0"/>
              </a:rPr>
              <a:t>περιο-χή</a:t>
            </a:r>
            <a:r>
              <a:rPr lang="el-GR" sz="2100" dirty="0" smtClean="0">
                <a:latin typeface="Segoe Script" panose="020B0504020000000003" pitchFamily="34" charset="0"/>
              </a:rPr>
              <a:t> </a:t>
            </a:r>
            <a:r>
              <a:rPr lang="el-GR" sz="2100" dirty="0">
                <a:latin typeface="Segoe Script" panose="020B0504020000000003" pitchFamily="34" charset="0"/>
              </a:rPr>
              <a:t>στους ρωμαϊκούς χρόνους ήταν δημόσιος χώρος, κυρίως με </a:t>
            </a:r>
            <a:r>
              <a:rPr lang="el-GR" sz="2100" dirty="0" err="1" smtClean="0">
                <a:latin typeface="Segoe Script" panose="020B0504020000000003" pitchFamily="34" charset="0"/>
              </a:rPr>
              <a:t>δημό-σια</a:t>
            </a:r>
            <a:r>
              <a:rPr lang="el-GR" sz="2100" dirty="0" smtClean="0">
                <a:latin typeface="Segoe Script" panose="020B0504020000000003" pitchFamily="34" charset="0"/>
              </a:rPr>
              <a:t> </a:t>
            </a:r>
            <a:r>
              <a:rPr lang="el-GR" sz="2100" dirty="0">
                <a:latin typeface="Segoe Script" panose="020B0504020000000003" pitchFamily="34" charset="0"/>
              </a:rPr>
              <a:t>κτήρια και όχι οικίες.</a:t>
            </a:r>
            <a:br>
              <a:rPr lang="el-GR" sz="2100" dirty="0">
                <a:latin typeface="Segoe Script" panose="020B0504020000000003" pitchFamily="34" charset="0"/>
              </a:rPr>
            </a:br>
            <a:endParaRPr lang="el-GR" sz="2100" dirty="0">
              <a:latin typeface="Segoe Script" panose="020B0504020000000003" pitchFamily="34" charset="0"/>
            </a:endParaRPr>
          </a:p>
        </p:txBody>
      </p:sp>
      <p:pic>
        <p:nvPicPr>
          <p:cNvPr id="4" name="Εικόνα 3" descr="https://townoldtimes.files.wordpress.com/2010/04/nymfeo-kanari-str2.jpg?w=500&amp;h=299"/>
          <p:cNvPicPr/>
          <p:nvPr/>
        </p:nvPicPr>
        <p:blipFill>
          <a:blip r:embed="rId2">
            <a:extLst>
              <a:ext uri="{28A0092B-C50C-407E-A947-70E740481C1C}">
                <a14:useLocalDpi xmlns:a14="http://schemas.microsoft.com/office/drawing/2010/main" val="0"/>
              </a:ext>
            </a:extLst>
          </a:blip>
          <a:srcRect/>
          <a:stretch>
            <a:fillRect/>
          </a:stretch>
        </p:blipFill>
        <p:spPr bwMode="auto">
          <a:xfrm>
            <a:off x="6665599" y="1949878"/>
            <a:ext cx="4759325" cy="2844165"/>
          </a:xfrm>
          <a:prstGeom prst="rect">
            <a:avLst/>
          </a:prstGeom>
          <a:noFill/>
          <a:ln>
            <a:noFill/>
          </a:ln>
        </p:spPr>
      </p:pic>
    </p:spTree>
    <p:extLst>
      <p:ext uri="{BB962C8B-B14F-4D97-AF65-F5344CB8AC3E}">
        <p14:creationId xmlns:p14="http://schemas.microsoft.com/office/powerpoint/2010/main" val="3550565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ίθουσα συσκέψεων &quot;Ιόν&quot;">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10</TotalTime>
  <Words>148</Words>
  <Application>Microsoft Office PowerPoint</Application>
  <PresentationFormat>Ευρεία οθόνη</PresentationFormat>
  <Paragraphs>6</Paragraphs>
  <Slides>3</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3</vt:i4>
      </vt:variant>
    </vt:vector>
  </HeadingPairs>
  <TitlesOfParts>
    <vt:vector size="9" baseType="lpstr">
      <vt:lpstr>Arial</vt:lpstr>
      <vt:lpstr>Cambria Math</vt:lpstr>
      <vt:lpstr>Century Gothic</vt:lpstr>
      <vt:lpstr>Segoe Script</vt:lpstr>
      <vt:lpstr>Wingdings 3</vt:lpstr>
      <vt:lpstr>Αίθουσα συσκέψεων "Ιόν"</vt:lpstr>
      <vt:lpstr>Ρωμαϊκό Νυμφαίο</vt:lpstr>
      <vt:lpstr>Το Ρωμαϊκό νυμφαίο της οδού Κανάρη είναι ερείπια συγκροτήματος νυμφαίου ρωμαϊκών χρόνων που έχει βρεθεί στην Πάτρα. Τα κατά-λοιπα του μνημείου είναι ορατά στο κέντρο της πόλης στην διασταύρωση των οδών Βλάχου και Κανάρη. Το νυμφαίο ήταν λατρευτικός χώρος αφιερωμένος στις νύμφες και χώρος αναψυχής με πίδακες νερού και κήπους. Το μνημείο βρέθηκε κατά την διάρκεια οικοδομικών εργασιών για την κατασκευή οικοδομής.   </vt:lpstr>
      <vt:lpstr>Είναι έργο του 2ου αιώνα μ.Χ. ήταν τρίκοχο με ημικυκλικές κερκίδες που από κάτω τους είχαν στοά. Δίπλα στο νυμφαίο έχουν ανακαλυφθεί δύο λιθό-στρωτοι δρόμοι, επίσης ρωμαϊκών χρόνων, όπου στην διασταύρωση τους ήταν κτισμένο το νυμφαίο. Με άλλα ευρήματα που έχουν βρεθεί κοντά στον χώρο οι αρχαι-ολόγοι συμπεραίνουν ότι η περιο-χή στους ρωμαϊκούς χρόνους ήταν δημόσιος χώρος, κυρίως με δημό-σια κτήρια και όχι οικίες.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Ρωμαϊκό Νυμφαίο</dc:title>
  <dc:creator>Χρύσα Καλούδη</dc:creator>
  <cp:lastModifiedBy>Χρύσα Καλούδη</cp:lastModifiedBy>
  <cp:revision>2</cp:revision>
  <dcterms:created xsi:type="dcterms:W3CDTF">2015-03-02T18:40:10Z</dcterms:created>
  <dcterms:modified xsi:type="dcterms:W3CDTF">2015-03-02T18:50:13Z</dcterms:modified>
</cp:coreProperties>
</file>