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mons.wikimedia.org/wiki/File:Roman_Bridge_Meilixos.jp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89214" y="1200955"/>
            <a:ext cx="8915399" cy="2262781"/>
          </a:xfrm>
        </p:spPr>
        <p:txBody>
          <a:bodyPr/>
          <a:lstStyle/>
          <a:p>
            <a:r>
              <a:rPr lang="el-GR" b="1" i="1" dirty="0">
                <a:latin typeface="Book Antiqua" panose="02040602050305030304" pitchFamily="18" charset="0"/>
              </a:rPr>
              <a:t>Ρωμαϊκή γέφυρα Πάτρας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841680" y="4571319"/>
            <a:ext cx="9521266" cy="1126281"/>
          </a:xfrm>
        </p:spPr>
        <p:txBody>
          <a:bodyPr>
            <a:normAutofit fontScale="92500" lnSpcReduction="20000"/>
          </a:bodyPr>
          <a:lstStyle/>
          <a:p>
            <a:r>
              <a:rPr lang="el-GR" sz="2200" b="1" i="1" dirty="0" smtClean="0">
                <a:latin typeface="Book Antiqua" panose="02040602050305030304" pitchFamily="18" charset="0"/>
              </a:rPr>
              <a:t>Λάμπρος </a:t>
            </a:r>
            <a:r>
              <a:rPr lang="el-GR" sz="2200" b="1" i="1" dirty="0" err="1" smtClean="0">
                <a:latin typeface="Book Antiqua" panose="02040602050305030304" pitchFamily="18" charset="0"/>
              </a:rPr>
              <a:t>Ζησιμόπουλος</a:t>
            </a:r>
            <a:endParaRPr lang="el-GR" sz="2200" b="1" i="1" dirty="0" smtClean="0">
              <a:latin typeface="Book Antiqua" panose="02040602050305030304" pitchFamily="18" charset="0"/>
            </a:endParaRPr>
          </a:p>
          <a:p>
            <a:r>
              <a:rPr lang="el-GR" sz="2200" b="1" i="1" dirty="0" smtClean="0">
                <a:latin typeface="Book Antiqua" panose="02040602050305030304" pitchFamily="18" charset="0"/>
              </a:rPr>
              <a:t> </a:t>
            </a:r>
            <a:r>
              <a:rPr lang="el-GR" sz="2200" b="1" i="1" dirty="0">
                <a:latin typeface="Book Antiqua" panose="02040602050305030304" pitchFamily="18" charset="0"/>
              </a:rPr>
              <a:t>Ε΄ </a:t>
            </a:r>
            <a:r>
              <a:rPr lang="el-GR" sz="2200" b="1" i="1" dirty="0" smtClean="0">
                <a:latin typeface="Book Antiqua" panose="02040602050305030304" pitchFamily="18" charset="0"/>
              </a:rPr>
              <a:t>Τάξη</a:t>
            </a:r>
          </a:p>
          <a:p>
            <a:r>
              <a:rPr lang="el-GR" sz="2200" b="1" i="1" dirty="0" smtClean="0">
                <a:latin typeface="Book Antiqua" panose="02040602050305030304" pitchFamily="18" charset="0"/>
              </a:rPr>
              <a:t>43ο Δημοτικό Σχολείο </a:t>
            </a:r>
            <a:r>
              <a:rPr lang="el-GR" sz="2200" b="1" i="1" dirty="0">
                <a:latin typeface="Book Antiqua" panose="02040602050305030304" pitchFamily="18" charset="0"/>
              </a:rPr>
              <a:t>Πάτρας</a:t>
            </a:r>
            <a:endParaRPr lang="el-GR" sz="2200" dirty="0">
              <a:latin typeface="Book Antiqua" panose="0204060205030503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94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283336" y="164206"/>
            <a:ext cx="11782838" cy="3081270"/>
          </a:xfrm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</a:pPr>
            <a:r>
              <a:rPr lang="el-GR" altLang="el-GR" sz="2000" dirty="0" smtClean="0">
                <a:solidFill>
                  <a:srgbClr val="252525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Η </a:t>
            </a:r>
            <a:r>
              <a:rPr lang="el-GR" altLang="el-G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Ρωμαϊκή γέφυρα Πάτρας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είναι μνημείο </a:t>
            </a:r>
            <a:r>
              <a:rPr lang="el-GR" alt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ρωμαϊκών χρόνων στην Πάτρα. 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Αποτελείται από συγκρότημα δύο γεφυρών, μία </a:t>
            </a:r>
            <a:r>
              <a:rPr lang="el-GR" alt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μονότοξη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και μία νεότερη </a:t>
            </a:r>
            <a:r>
              <a:rPr lang="el-GR" alt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δίτοξη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που θεωρείται η καλύτερα σωζόμενη </a:t>
            </a:r>
            <a:r>
              <a:rPr lang="el-GR" alt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δίτοξη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γέφυρα στην Ελλάδα. Ο χώρος που βρίσκεται η γέφυρα είναι οργανωμένος αρχαιολογικός χώρος, επισκέψιμος και βρίσκεται στην είσοδο της πόλης </a:t>
            </a:r>
            <a:r>
              <a:rPr lang="el-GR" alt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από Αθήνα στην 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διασταύρωση των οδών Αρέθα και Νέα Εθνική Οδό Πατρών-Αθηνών νυν Παπαδιαμάντη, λίγα μέτρα πριν </a:t>
            </a:r>
            <a:r>
              <a:rPr lang="el-GR" alt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το αρχαιολογικό μουσείο </a:t>
            </a:r>
            <a:r>
              <a:rPr lang="el-GR" alt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της πόλης</a:t>
            </a:r>
            <a:r>
              <a:rPr lang="el-GR" altLang="el-GR" sz="2000" dirty="0">
                <a:solidFill>
                  <a:schemeClr val="tx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l-GR" altLang="el-GR" sz="20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l-GR" sz="600" dirty="0"/>
          </a:p>
        </p:txBody>
      </p:sp>
      <p:pic>
        <p:nvPicPr>
          <p:cNvPr id="2052" name="Εικόνα 1" descr="http://upload.wikimedia.org/wikipedia/commons/thumb/d/de/Roman_Bridge_Meilixos.jpg/250px-Roman_Bridge_Meilixo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175" y="3294086"/>
            <a:ext cx="6027312" cy="337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2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2653048" y="2099257"/>
            <a:ext cx="8375046" cy="3232598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/>
              <a:t>	</a:t>
            </a:r>
            <a:r>
              <a:rPr lang="el-GR" sz="2000" dirty="0" smtClean="0">
                <a:latin typeface="Book Antiqua" panose="02040602050305030304" pitchFamily="18" charset="0"/>
              </a:rPr>
              <a:t>Η </a:t>
            </a:r>
            <a:r>
              <a:rPr lang="el-GR" sz="2000" dirty="0">
                <a:latin typeface="Book Antiqua" panose="02040602050305030304" pitchFamily="18" charset="0"/>
              </a:rPr>
              <a:t>γέφυρα ανακαλύφθηκε τυχαία στις αρχές της δεκαετίας του 80' κατά τις εργασίες ανοίγματος θεμελίων για την κατασκευή οικοδομής. Στο σημείο στην αρχαιότητα περνούσε ποταμός όπου αρχικά πιστευόταν ότι ήταν </a:t>
            </a:r>
            <a:r>
              <a:rPr lang="el-GR" sz="2000" dirty="0" smtClean="0">
                <a:latin typeface="Book Antiqua" panose="02040602050305030304" pitchFamily="18" charset="0"/>
              </a:rPr>
              <a:t>ο </a:t>
            </a:r>
            <a:r>
              <a:rPr lang="el-GR" sz="2000" dirty="0" err="1" smtClean="0">
                <a:latin typeface="Book Antiqua" panose="02040602050305030304" pitchFamily="18" charset="0"/>
              </a:rPr>
              <a:t>Μείλιχος</a:t>
            </a:r>
            <a:r>
              <a:rPr lang="el-GR" sz="2000" dirty="0" smtClean="0">
                <a:latin typeface="Book Antiqua" panose="02040602050305030304" pitchFamily="18" charset="0"/>
              </a:rPr>
              <a:t>, </a:t>
            </a:r>
            <a:r>
              <a:rPr lang="el-GR" sz="2000" dirty="0">
                <a:latin typeface="Book Antiqua" panose="02040602050305030304" pitchFamily="18" charset="0"/>
              </a:rPr>
              <a:t>νεότερες έρευνες δείχνουν ότι πιθανότερα ήταν </a:t>
            </a:r>
            <a:r>
              <a:rPr lang="el-GR" sz="2000" dirty="0" smtClean="0">
                <a:latin typeface="Book Antiqua" panose="02040602050305030304" pitchFamily="18" charset="0"/>
              </a:rPr>
              <a:t>ο </a:t>
            </a:r>
            <a:r>
              <a:rPr lang="el-GR" sz="2000" dirty="0" err="1" smtClean="0">
                <a:latin typeface="Book Antiqua" panose="02040602050305030304" pitchFamily="18" charset="0"/>
              </a:rPr>
              <a:t>Καλλίναος</a:t>
            </a:r>
            <a:r>
              <a:rPr lang="el-GR" sz="2000" dirty="0" smtClean="0">
                <a:latin typeface="Book Antiqua" panose="02040602050305030304" pitchFamily="18" charset="0"/>
              </a:rPr>
              <a:t> όπου </a:t>
            </a:r>
            <a:r>
              <a:rPr lang="el-GR" sz="2000" dirty="0">
                <a:latin typeface="Book Antiqua" panose="02040602050305030304" pitchFamily="18" charset="0"/>
              </a:rPr>
              <a:t>σήμερα η κοίτη του περνά 100 μέτρα νοτιότερα. Οι δυο γέφυρες αποτελούσαν τμήμα της </a:t>
            </a:r>
            <a:r>
              <a:rPr lang="el-GR" sz="2000" i="1" dirty="0" err="1">
                <a:latin typeface="Book Antiqua" panose="02040602050305030304" pitchFamily="18" charset="0"/>
              </a:rPr>
              <a:t>via</a:t>
            </a:r>
            <a:r>
              <a:rPr lang="el-GR" sz="2000" i="1" dirty="0">
                <a:latin typeface="Book Antiqua" panose="02040602050305030304" pitchFamily="18" charset="0"/>
              </a:rPr>
              <a:t> </a:t>
            </a:r>
            <a:r>
              <a:rPr lang="el-GR" sz="2000" i="1" dirty="0" err="1">
                <a:latin typeface="Book Antiqua" panose="02040602050305030304" pitchFamily="18" charset="0"/>
              </a:rPr>
              <a:t>publica</a:t>
            </a:r>
            <a:r>
              <a:rPr lang="el-GR" sz="2000" i="1" dirty="0">
                <a:latin typeface="Book Antiqua" panose="02040602050305030304" pitchFamily="18" charset="0"/>
              </a:rPr>
              <a:t>,</a:t>
            </a:r>
            <a:r>
              <a:rPr lang="el-GR" sz="2000" dirty="0">
                <a:latin typeface="Book Antiqua" panose="02040602050305030304" pitchFamily="18" charset="0"/>
              </a:rPr>
              <a:t> του δημοσίου δρόμου που ένωνε </a:t>
            </a:r>
            <a:r>
              <a:rPr lang="el-GR" sz="2000" dirty="0" smtClean="0">
                <a:latin typeface="Book Antiqua" panose="02040602050305030304" pitchFamily="18" charset="0"/>
              </a:rPr>
              <a:t>την Πάτρα με το Αίγιο.</a:t>
            </a:r>
            <a:endParaRPr lang="el-GR" sz="2000" dirty="0">
              <a:latin typeface="Book Antiqua" panose="0204060205030503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94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1842239" y="386367"/>
            <a:ext cx="8915400" cy="2240923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	</a:t>
            </a:r>
            <a:r>
              <a:rPr lang="el-GR" sz="2000" dirty="0" smtClean="0">
                <a:latin typeface="Book Antiqua" panose="02040602050305030304" pitchFamily="18" charset="0"/>
              </a:rPr>
              <a:t>Σύμφωνα </a:t>
            </a:r>
            <a:r>
              <a:rPr lang="el-GR" sz="2000" dirty="0">
                <a:latin typeface="Book Antiqua" panose="02040602050305030304" pitchFamily="18" charset="0"/>
              </a:rPr>
              <a:t>με επιγραφή που βρέθηκε στην </a:t>
            </a:r>
            <a:r>
              <a:rPr lang="el-GR" sz="2000" dirty="0" err="1">
                <a:latin typeface="Book Antiqua" panose="02040602050305030304" pitchFamily="18" charset="0"/>
              </a:rPr>
              <a:t>δίτοξη</a:t>
            </a:r>
            <a:r>
              <a:rPr lang="el-GR" sz="2000" dirty="0">
                <a:latin typeface="Book Antiqua" panose="02040602050305030304" pitchFamily="18" charset="0"/>
              </a:rPr>
              <a:t> γέφυρα, το σημείο γεφύρωσε με την </a:t>
            </a:r>
            <a:r>
              <a:rPr lang="el-GR" sz="2000" dirty="0" err="1">
                <a:latin typeface="Book Antiqua" panose="02040602050305030304" pitchFamily="18" charset="0"/>
              </a:rPr>
              <a:t>μονότοξη</a:t>
            </a:r>
            <a:r>
              <a:rPr lang="el-GR" sz="2000" dirty="0">
                <a:latin typeface="Book Antiqua" panose="02040602050305030304" pitchFamily="18" charset="0"/>
              </a:rPr>
              <a:t> γέφυρα τον 1ο αιώνα μ.Χ. με δαπάνη του ο Αρτέμιος από </a:t>
            </a:r>
            <a:r>
              <a:rPr lang="el-GR" sz="2000" dirty="0" smtClean="0">
                <a:latin typeface="Book Antiqua" panose="02040602050305030304" pitchFamily="18" charset="0"/>
              </a:rPr>
              <a:t>την </a:t>
            </a:r>
            <a:r>
              <a:rPr lang="el-GR" sz="2000" dirty="0" err="1" smtClean="0">
                <a:latin typeface="Book Antiqua" panose="02040602050305030304" pitchFamily="18" charset="0"/>
              </a:rPr>
              <a:t>Μεσσάτις</a:t>
            </a:r>
            <a:r>
              <a:rPr lang="el-GR" sz="2000" dirty="0" smtClean="0">
                <a:latin typeface="Book Antiqua" panose="02040602050305030304" pitchFamily="18" charset="0"/>
              </a:rPr>
              <a:t> </a:t>
            </a:r>
            <a:r>
              <a:rPr lang="el-GR" sz="2000" dirty="0">
                <a:latin typeface="Book Antiqua" panose="02040602050305030304" pitchFamily="18" charset="0"/>
              </a:rPr>
              <a:t>για την ευκολότερη πρόσβαση των συμπατριωτών του με την Πάτρα. Η γέφυρα αυτή κατασκευάστηκε με </a:t>
            </a:r>
            <a:r>
              <a:rPr lang="el-GR" sz="2000" dirty="0" err="1">
                <a:latin typeface="Book Antiqua" panose="02040602050305030304" pitchFamily="18" charset="0"/>
              </a:rPr>
              <a:t>οπώλιθο</a:t>
            </a:r>
            <a:r>
              <a:rPr lang="el-GR" sz="2000" dirty="0">
                <a:latin typeface="Book Antiqua" panose="02040602050305030304" pitchFamily="18" charset="0"/>
              </a:rPr>
              <a:t>, ενώ αργότερα με την κατασκευή της νέας </a:t>
            </a:r>
            <a:r>
              <a:rPr lang="el-GR" sz="2000" dirty="0" err="1">
                <a:latin typeface="Book Antiqua" panose="02040602050305030304" pitchFamily="18" charset="0"/>
              </a:rPr>
              <a:t>δίτοξης</a:t>
            </a:r>
            <a:r>
              <a:rPr lang="el-GR" sz="2000" dirty="0">
                <a:latin typeface="Book Antiqua" panose="02040602050305030304" pitchFamily="18" charset="0"/>
              </a:rPr>
              <a:t> μίκρυναν το άνοιγμα της πιθανότατα για αρδευτικούς λόγους.</a:t>
            </a:r>
          </a:p>
          <a:p>
            <a:endParaRPr lang="el-GR" dirty="0"/>
          </a:p>
        </p:txBody>
      </p:sp>
      <p:pic>
        <p:nvPicPr>
          <p:cNvPr id="3074" name="Picture 2" descr="http://www.achaiahotels.gr/cache/files/7c3234e2d90d6aa570b2cf63c9ccc47c4e179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189" y="2331076"/>
            <a:ext cx="6667500" cy="442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57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2318757" y="2000519"/>
            <a:ext cx="8915400" cy="3408608"/>
          </a:xfrm>
        </p:spPr>
        <p:txBody>
          <a:bodyPr>
            <a:noAutofit/>
          </a:bodyPr>
          <a:lstStyle/>
          <a:p>
            <a:pPr algn="just"/>
            <a:r>
              <a:rPr lang="el-GR" sz="2000" dirty="0" smtClean="0">
                <a:latin typeface="Book Antiqua" panose="02040602050305030304" pitchFamily="18" charset="0"/>
              </a:rPr>
              <a:t>	Τον 2</a:t>
            </a:r>
            <a:r>
              <a:rPr lang="el-GR" sz="2000" baseline="30000" dirty="0" smtClean="0">
                <a:latin typeface="Book Antiqua" panose="02040602050305030304" pitchFamily="18" charset="0"/>
              </a:rPr>
              <a:t>ο</a:t>
            </a:r>
            <a:r>
              <a:rPr lang="el-GR" sz="2000" dirty="0" smtClean="0">
                <a:latin typeface="Book Antiqua" panose="02040602050305030304" pitchFamily="18" charset="0"/>
              </a:rPr>
              <a:t> - 3</a:t>
            </a:r>
            <a:r>
              <a:rPr lang="el-GR" sz="2000" baseline="30000" dirty="0" smtClean="0">
                <a:latin typeface="Book Antiqua" panose="02040602050305030304" pitchFamily="18" charset="0"/>
              </a:rPr>
              <a:t>ο</a:t>
            </a:r>
            <a:r>
              <a:rPr lang="el-GR" sz="2000" dirty="0" smtClean="0">
                <a:latin typeface="Book Antiqua" panose="02040602050305030304" pitchFamily="18" charset="0"/>
              </a:rPr>
              <a:t> αιώνα </a:t>
            </a:r>
            <a:r>
              <a:rPr lang="el-GR" sz="2000" dirty="0">
                <a:latin typeface="Book Antiqua" panose="02040602050305030304" pitchFamily="18" charset="0"/>
              </a:rPr>
              <a:t>μ.Χ. κατασκευάστηκε η νέα </a:t>
            </a:r>
            <a:r>
              <a:rPr lang="el-GR" sz="2000" dirty="0" err="1">
                <a:latin typeface="Book Antiqua" panose="02040602050305030304" pitchFamily="18" charset="0"/>
              </a:rPr>
              <a:t>δίτοξη</a:t>
            </a:r>
            <a:r>
              <a:rPr lang="el-GR" sz="2000" dirty="0">
                <a:latin typeface="Book Antiqua" panose="02040602050305030304" pitchFamily="18" charset="0"/>
              </a:rPr>
              <a:t> γέφυρα κι εγκιβωτίστηκε ο ποταμός. Η γέφυρα κτίστηκε μέχρι τις καμάρες με πέτρα και έπειτα με </a:t>
            </a:r>
            <a:r>
              <a:rPr lang="el-GR" sz="2000" dirty="0" err="1">
                <a:latin typeface="Book Antiqua" panose="02040602050305030304" pitchFamily="18" charset="0"/>
              </a:rPr>
              <a:t>οπώλιθους</a:t>
            </a:r>
            <a:r>
              <a:rPr lang="el-GR" sz="2000" dirty="0">
                <a:latin typeface="Book Antiqua" panose="02040602050305030304" pitchFamily="18" charset="0"/>
              </a:rPr>
              <a:t>, το δάπεδο της είναι στρωμένο με πλάκες όπου έχουν αυλακωθεί από την διάβαση αρμάτων ή κάρων, για το στηθαίο εγκιβωτισμού χρησιμοποιήθηκαν και αρχιτεκτονικά μέλη από γκρεμισμένα κτίρια της εποχής.</a:t>
            </a:r>
          </a:p>
          <a:p>
            <a:pPr algn="just"/>
            <a:r>
              <a:rPr lang="el-GR" sz="2000" dirty="0" smtClean="0">
                <a:latin typeface="Book Antiqua" panose="02040602050305030304" pitchFamily="18" charset="0"/>
              </a:rPr>
              <a:t>	Άγνωστο </a:t>
            </a:r>
            <a:r>
              <a:rPr lang="el-GR" sz="2000" dirty="0">
                <a:latin typeface="Book Antiqua" panose="02040602050305030304" pitchFamily="18" charset="0"/>
              </a:rPr>
              <a:t>πότε μετά από πλημμύρα άλλαξε η κοίτη του ποταμού και η παλιά κοίτη με τις γέφυρες μπαζώθηκαν με τα φερτά υλικά της πλημμύρας, παρόλα αυτά η χρήση του δαπέδου των γεφυρών συνεχίστηκε σαν δρόμος για πολλά χρόνια ακόμα.</a:t>
            </a:r>
          </a:p>
          <a:p>
            <a:endParaRPr lang="el-GR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31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sz="half" idx="2"/>
          </p:nvPr>
        </p:nvSpPr>
        <p:spPr>
          <a:xfrm>
            <a:off x="2202846" y="390658"/>
            <a:ext cx="8915400" cy="2713149"/>
          </a:xfrm>
        </p:spPr>
        <p:txBody>
          <a:bodyPr>
            <a:noAutofit/>
          </a:bodyPr>
          <a:lstStyle/>
          <a:p>
            <a:pPr algn="just"/>
            <a:r>
              <a:rPr lang="el-GR" sz="2000" dirty="0" smtClean="0">
                <a:latin typeface="Book Antiqua" panose="02040602050305030304" pitchFamily="18" charset="0"/>
              </a:rPr>
              <a:t>	Σε </a:t>
            </a:r>
            <a:r>
              <a:rPr lang="el-GR" sz="2000" dirty="0">
                <a:latin typeface="Book Antiqua" panose="02040602050305030304" pitchFamily="18" charset="0"/>
              </a:rPr>
              <a:t>πρόσφατη ανασκαφή (2001) εντοπίστηκε η παλαιά κοίτη του ποταμού, που αντιστοιχούσε στη γέφυρα καθώς και ο τοίχος εγκιβωτισμού της νότιας όχθης του. Διαπιστώθηκε έτσι ότι μετά τον εγκιβωτισμό η κοίτη του ποταμού διευθετήθηκε απολύτως ευθύγραμμα. Η νοητή προέκτασή της εκβάλλει στην παραλιακή περιοχή Καβούρι, δίπλα στο έλος της Αγυιάς, στο οποίο κατέληγε πιθανότατα πριν από τα ιστορικά χρόνια. Η αρχική απόσταση των 100 μ. μεταξύ παλαιάς και νέας κοίτης φθάνει στις εκβολές στα 1.200 μ.</a:t>
            </a:r>
            <a:endParaRPr lang="el-GR" sz="2000" dirty="0">
              <a:latin typeface="Book Antiqua" panose="02040602050305030304" pitchFamily="18" charset="0"/>
            </a:endParaRPr>
          </a:p>
        </p:txBody>
      </p:sp>
      <p:pic>
        <p:nvPicPr>
          <p:cNvPr id="4" name="Εικόνα 3" descr="http://www.achaiahotels.gr/cache/files/14a17cda5914d01c80315e715cc612f6f05eca9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91" y="2963652"/>
            <a:ext cx="5274310" cy="3506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3901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13</Words>
  <Application>Microsoft Office PowerPoint</Application>
  <PresentationFormat>Ευρεία οθόνη</PresentationFormat>
  <Paragraphs>10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Century Gothic</vt:lpstr>
      <vt:lpstr>Times New Roman</vt:lpstr>
      <vt:lpstr>Wingdings 3</vt:lpstr>
      <vt:lpstr>Wisp</vt:lpstr>
      <vt:lpstr>Ρωμαϊκή γέφυρα Πάτρας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Ρωμαϊκή γέφυρα Πάτρας</dc:title>
  <dc:creator>Χρύσα Καλούδη</dc:creator>
  <cp:lastModifiedBy>Χρύσα Καλούδη</cp:lastModifiedBy>
  <cp:revision>4</cp:revision>
  <dcterms:created xsi:type="dcterms:W3CDTF">2015-02-26T18:33:38Z</dcterms:created>
  <dcterms:modified xsi:type="dcterms:W3CDTF">2015-02-26T19:05:21Z</dcterms:modified>
</cp:coreProperties>
</file>