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65" r:id="rId3"/>
    <p:sldId id="310" r:id="rId4"/>
    <p:sldId id="311" r:id="rId5"/>
    <p:sldId id="313" r:id="rId6"/>
    <p:sldId id="312" r:id="rId7"/>
    <p:sldId id="314" r:id="rId8"/>
    <p:sldId id="315" r:id="rId9"/>
    <p:sldId id="319" r:id="rId10"/>
    <p:sldId id="320" r:id="rId11"/>
  </p:sldIdLst>
  <p:sldSz cx="12188825"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p:scale>
          <a:sx n="73" d="100"/>
          <a:sy n="73" d="100"/>
        </p:scale>
        <p:origin x="618" y="120"/>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59088EAF-6ECA-4616-85EF-35AA19C641F3}" type="datetimeFigureOut">
              <a:rPr lang="el-GR"/>
              <a:t>2/11/2015</a:t>
            </a:fld>
            <a:endParaRPr lang="el-G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D9F912AB-2776-42F2-A957-313FC7EFEDB9}" type="slidenum">
              <a:rPr lang="el-GR"/>
              <a:t>‹#›</a:t>
            </a:fld>
            <a:endParaRPr lang="el-G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3ABD2D7A-D230-4F91-BD59-0A39C2703BA8}" type="datetimeFigureOut">
              <a:t>2/11/2015</a:t>
            </a:fld>
            <a:endParaRPr lang="el-GR"/>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F93199CD-3E1B-4AE6-990F-76F925F5EA9F}" type="slidenum">
              <a:t>‹#›</a:t>
            </a:fld>
            <a:endParaRPr lang="el-G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65214" y="1828800"/>
            <a:ext cx="8229600" cy="2895600"/>
          </a:xfrm>
        </p:spPr>
        <p:txBody>
          <a:bodyPr anchor="b">
            <a:noAutofit/>
          </a:bodyPr>
          <a:lstStyle>
            <a:lvl1pPr latinLnBrk="0">
              <a:lnSpc>
                <a:spcPct val="80000"/>
              </a:lnSpc>
              <a:defRPr lang="el-GR" sz="5400">
                <a:solidFill>
                  <a:schemeClr val="tx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1065213" y="4800600"/>
            <a:ext cx="8229600" cy="1219200"/>
          </a:xfrm>
        </p:spPr>
        <p:txBody>
          <a:bodyPr>
            <a:normAutofit/>
          </a:bodyPr>
          <a:lstStyle>
            <a:lvl1pPr marL="0" indent="0" algn="l" latinLnBrk="0">
              <a:spcBef>
                <a:spcPts val="0"/>
              </a:spcBef>
              <a:buNone/>
              <a:defRPr lang="el-GR" sz="2000" cap="all" spc="200" baseline="0">
                <a:solidFill>
                  <a:schemeClr val="accent1"/>
                </a:solidFill>
              </a:defRPr>
            </a:lvl1pPr>
            <a:lvl2pPr marL="457200" indent="0" algn="ctr" latinLnBrk="0">
              <a:buNone/>
              <a:defRPr lang="el-GR">
                <a:solidFill>
                  <a:schemeClr val="tx1">
                    <a:tint val="75000"/>
                  </a:schemeClr>
                </a:solidFill>
              </a:defRPr>
            </a:lvl2pPr>
            <a:lvl3pPr marL="914400" indent="0" algn="ctr" latinLnBrk="0">
              <a:buNone/>
              <a:defRPr lang="el-GR">
                <a:solidFill>
                  <a:schemeClr val="tx1">
                    <a:tint val="75000"/>
                  </a:schemeClr>
                </a:solidFill>
              </a:defRPr>
            </a:lvl3pPr>
            <a:lvl4pPr marL="1371600" indent="0" algn="ctr" latinLnBrk="0">
              <a:buNone/>
              <a:defRPr lang="el-GR">
                <a:solidFill>
                  <a:schemeClr val="tx1">
                    <a:tint val="75000"/>
                  </a:schemeClr>
                </a:solidFill>
              </a:defRPr>
            </a:lvl4pPr>
            <a:lvl5pPr marL="1828800" indent="0" algn="ctr" latinLnBrk="0">
              <a:buNone/>
              <a:defRPr lang="el-GR">
                <a:solidFill>
                  <a:schemeClr val="tx1">
                    <a:tint val="75000"/>
                  </a:schemeClr>
                </a:solidFill>
              </a:defRPr>
            </a:lvl5pPr>
            <a:lvl6pPr marL="2286000" indent="0" algn="ctr" latinLnBrk="0">
              <a:buNone/>
              <a:defRPr lang="el-GR">
                <a:solidFill>
                  <a:schemeClr val="tx1">
                    <a:tint val="75000"/>
                  </a:schemeClr>
                </a:solidFill>
              </a:defRPr>
            </a:lvl6pPr>
            <a:lvl7pPr marL="2743200" indent="0" algn="ctr" latinLnBrk="0">
              <a:buNone/>
              <a:defRPr lang="el-GR">
                <a:solidFill>
                  <a:schemeClr val="tx1">
                    <a:tint val="75000"/>
                  </a:schemeClr>
                </a:solidFill>
              </a:defRPr>
            </a:lvl7pPr>
            <a:lvl8pPr marL="3200400" indent="0" algn="ctr" latinLnBrk="0">
              <a:buNone/>
              <a:defRPr lang="el-GR">
                <a:solidFill>
                  <a:schemeClr val="tx1">
                    <a:tint val="75000"/>
                  </a:schemeClr>
                </a:solidFill>
              </a:defRPr>
            </a:lvl8pPr>
            <a:lvl9pPr marL="3657600" indent="0" algn="ctr" latinLnBrk="0">
              <a:buNone/>
              <a:defRPr lang="el-G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03F41C87-7AD9-4845-A077-840E4A0F3F06}" type="datetimeFigureOut">
              <a:t>2/11/2015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142412" y="381001"/>
            <a:ext cx="1524001" cy="5638800"/>
          </a:xfrm>
        </p:spPr>
        <p:txBody>
          <a:bodyPr vert="eaVert"/>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a:xfrm>
            <a:off x="1522412" y="381001"/>
            <a:ext cx="7391399" cy="56388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03F41C87-7AD9-4845-A077-840E4A0F3F06}" type="datetimeFigureOut">
              <a:t>2/11/2015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a:lstStyle>
            <a:lvl5pPr latinLnBrk="0">
              <a:defRPr lang="el-GR"/>
            </a:lvl5pPr>
            <a:lvl6pPr latinLnBrk="0">
              <a:defRPr lang="el-GR"/>
            </a:lvl6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03F41C87-7AD9-4845-A077-840E4A0F3F06}" type="datetimeFigureOut">
              <a:t>2/11/2015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59614" y="2514600"/>
            <a:ext cx="8692399" cy="2819400"/>
          </a:xfrm>
        </p:spPr>
        <p:txBody>
          <a:bodyPr anchor="b">
            <a:normAutofit/>
          </a:bodyPr>
          <a:lstStyle>
            <a:lvl1pPr algn="l" latinLnBrk="0">
              <a:lnSpc>
                <a:spcPct val="80000"/>
              </a:lnSpc>
              <a:defRPr lang="el-GR" sz="4800" b="0" cap="none" baseline="0"/>
            </a:lvl1pPr>
          </a:lstStyle>
          <a:p>
            <a:r>
              <a:rPr lang="el-GR" smtClean="0"/>
              <a:t>Στυλ κύριου τίτλου</a:t>
            </a:r>
            <a:endParaRPr lang="el-GR" dirty="0"/>
          </a:p>
        </p:txBody>
      </p:sp>
      <p:sp>
        <p:nvSpPr>
          <p:cNvPr id="3" name="Σύμβολο κράτησης θέσης κειμένου 2"/>
          <p:cNvSpPr>
            <a:spLocks noGrp="1"/>
          </p:cNvSpPr>
          <p:nvPr>
            <p:ph type="body" idx="1" hasCustomPrompt="1"/>
          </p:nvPr>
        </p:nvSpPr>
        <p:spPr>
          <a:xfrm>
            <a:off x="1065213" y="5410200"/>
            <a:ext cx="8687333" cy="609601"/>
          </a:xfrm>
        </p:spPr>
        <p:txBody>
          <a:bodyPr anchor="t">
            <a:normAutofit/>
          </a:bodyPr>
          <a:lstStyle>
            <a:lvl1pPr marL="0" indent="0" latinLnBrk="0">
              <a:spcBef>
                <a:spcPts val="0"/>
              </a:spcBef>
              <a:buNone/>
              <a:defRPr lang="el-GR" sz="2000" cap="all" spc="200" baseline="0">
                <a:solidFill>
                  <a:schemeClr val="accent1"/>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ΚΑΝΤΕ ΚΛΙΚ ΓΙΑ ΝΑ ΠΡΟΣΘΕΣΕΤΕ ΚΕΙΜΕΝΟ</a:t>
            </a:r>
            <a:endParaRPr lang="el-GR" dirty="0"/>
          </a:p>
        </p:txBody>
      </p:sp>
      <p:sp>
        <p:nvSpPr>
          <p:cNvPr id="4" name="Σύμβολο κράτησης θέσης ημερομηνίας 3"/>
          <p:cNvSpPr>
            <a:spLocks noGrp="1"/>
          </p:cNvSpPr>
          <p:nvPr>
            <p:ph type="dt" sz="half" idx="10"/>
          </p:nvPr>
        </p:nvSpPr>
        <p:spPr/>
        <p:txBody>
          <a:bodyPr/>
          <a:lstStyle/>
          <a:p>
            <a:fld id="{03F41C87-7AD9-4845-A077-840E4A0F3F06}" type="datetimeFigureOut">
              <a:t>2/11/2015</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2" y="381000"/>
            <a:ext cx="9144002" cy="1371600"/>
          </a:xfrm>
        </p:spPr>
        <p:txBody>
          <a:bodyPr/>
          <a:lstStyle/>
          <a:p>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504781" y="1905001"/>
            <a:ext cx="4419599" cy="41148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229183" y="1905001"/>
            <a:ext cx="4419600" cy="41148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ημερομηνίας 4"/>
          <p:cNvSpPr>
            <a:spLocks noGrp="1"/>
          </p:cNvSpPr>
          <p:nvPr>
            <p:ph type="dt" sz="half" idx="10"/>
          </p:nvPr>
        </p:nvSpPr>
        <p:spPr/>
        <p:txBody>
          <a:bodyPr/>
          <a:lstStyle/>
          <a:p>
            <a:fld id="{03F41C87-7AD9-4845-A077-840E4A0F3F06}" type="datetimeFigureOut">
              <a:t>2/11/2015</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2" y="381000"/>
            <a:ext cx="9144002" cy="1371600"/>
          </a:xfrm>
        </p:spPr>
        <p:txBody>
          <a:bodyPr/>
          <a:lstStyle>
            <a:lvl1pPr latinLnBrk="0">
              <a:defRPr lang="el-GR"/>
            </a:lvl1pPr>
          </a:lstStyle>
          <a:p>
            <a:r>
              <a:rPr lang="el-GR" smtClean="0"/>
              <a:t>Στυλ κύριου τίτλου</a:t>
            </a:r>
            <a:endParaRPr lang="el-GR"/>
          </a:p>
        </p:txBody>
      </p:sp>
      <p:sp>
        <p:nvSpPr>
          <p:cNvPr id="3" name="Σύμβολο κράτησης θέσης κειμένου 2"/>
          <p:cNvSpPr>
            <a:spLocks noGrp="1"/>
          </p:cNvSpPr>
          <p:nvPr>
            <p:ph type="body" idx="1" hasCustomPrompt="1"/>
          </p:nvPr>
        </p:nvSpPr>
        <p:spPr>
          <a:xfrm>
            <a:off x="1522411" y="1905000"/>
            <a:ext cx="4416552" cy="762000"/>
          </a:xfrm>
        </p:spPr>
        <p:txBody>
          <a:bodyPr anchor="ctr">
            <a:noAutofit/>
          </a:bodyPr>
          <a:lstStyle>
            <a:lvl1pPr marL="0" indent="0" latinLnBrk="0">
              <a:spcBef>
                <a:spcPts val="0"/>
              </a:spcBef>
              <a:buNone/>
              <a:defRPr lang="el-GR" sz="1800" b="0" cap="all" spc="200" baseline="0">
                <a:solidFill>
                  <a:schemeClr val="accent1"/>
                </a:solidFill>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ΚΑΝΤΕ ΚΛΙΚ ΓΙΑ ΝΑ ΠΡΟΣΘΕΣΕΤΕ ΚΕΙΜΕΝΟ</a:t>
            </a:r>
            <a:endParaRPr lang="el-GR" dirty="0"/>
          </a:p>
        </p:txBody>
      </p:sp>
      <p:sp>
        <p:nvSpPr>
          <p:cNvPr id="4" name="Σύμβολο κράτησης θέσης περιεχομένου 3"/>
          <p:cNvSpPr>
            <a:spLocks noGrp="1"/>
          </p:cNvSpPr>
          <p:nvPr>
            <p:ph sz="half" idx="2"/>
          </p:nvPr>
        </p:nvSpPr>
        <p:spPr>
          <a:xfrm>
            <a:off x="1522411" y="2743201"/>
            <a:ext cx="4416552" cy="32766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κειμένου 4"/>
          <p:cNvSpPr>
            <a:spLocks noGrp="1"/>
          </p:cNvSpPr>
          <p:nvPr>
            <p:ph type="body" sz="quarter" idx="3" hasCustomPrompt="1"/>
          </p:nvPr>
        </p:nvSpPr>
        <p:spPr>
          <a:xfrm>
            <a:off x="6249861" y="1905000"/>
            <a:ext cx="4416552" cy="762000"/>
          </a:xfrm>
        </p:spPr>
        <p:txBody>
          <a:bodyPr anchor="ctr">
            <a:noAutofit/>
          </a:bodyPr>
          <a:lstStyle>
            <a:lvl1pPr marL="0" indent="0" latinLnBrk="0">
              <a:spcBef>
                <a:spcPts val="0"/>
              </a:spcBef>
              <a:buNone/>
              <a:defRPr lang="el-GR" sz="1800" b="0" cap="all" spc="200" baseline="0">
                <a:solidFill>
                  <a:schemeClr val="accent1"/>
                </a:solidFill>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ΚΑΝΤΕ ΚΛΙΚ ΓΙΑ ΝΑ ΠΡΟΣΘΕΣΕΤΕ ΚΕΙΜΕΝΟ</a:t>
            </a:r>
            <a:endParaRPr lang="el-GR" dirty="0"/>
          </a:p>
        </p:txBody>
      </p:sp>
      <p:sp>
        <p:nvSpPr>
          <p:cNvPr id="6" name="Σύμβολο κράτησης θέσης περιεχομένου 5"/>
          <p:cNvSpPr>
            <a:spLocks noGrp="1"/>
          </p:cNvSpPr>
          <p:nvPr>
            <p:ph sz="quarter" idx="4"/>
          </p:nvPr>
        </p:nvSpPr>
        <p:spPr>
          <a:xfrm>
            <a:off x="6249861" y="2743201"/>
            <a:ext cx="4416552" cy="32766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Σύμβολο κράτησης θέσης ημερομηνίας 6"/>
          <p:cNvSpPr>
            <a:spLocks noGrp="1"/>
          </p:cNvSpPr>
          <p:nvPr>
            <p:ph type="dt" sz="half" idx="10"/>
          </p:nvPr>
        </p:nvSpPr>
        <p:spPr/>
        <p:txBody>
          <a:bodyPr/>
          <a:lstStyle/>
          <a:p>
            <a:fld id="{03F41C87-7AD9-4845-A077-840E4A0F3F06}" type="datetimeFigureOut">
              <a:t>2/11/2015</a:t>
            </a:fld>
            <a:endParaRPr lang="el-GR"/>
          </a:p>
        </p:txBody>
      </p:sp>
      <p:sp>
        <p:nvSpPr>
          <p:cNvPr id="8" name="Σύμβολο κράτησης θέσης υποσέλιδου 7"/>
          <p:cNvSpPr>
            <a:spLocks noGrp="1"/>
          </p:cNvSpPr>
          <p:nvPr>
            <p:ph type="ftr" sz="quarter" idx="11"/>
          </p:nvPr>
        </p:nvSpPr>
        <p:spPr/>
        <p:txBody>
          <a:bodyPr/>
          <a:lstStyle/>
          <a:p>
            <a:endParaRPr lang="el-GR"/>
          </a:p>
        </p:txBody>
      </p:sp>
      <p:sp>
        <p:nvSpPr>
          <p:cNvPr id="9" name="Σύμβολο κράτησης θέσης αριθμού διαφάνειας 8"/>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Σύμβολο κράτησης θέσης ημερομηνίας 2"/>
          <p:cNvSpPr>
            <a:spLocks noGrp="1"/>
          </p:cNvSpPr>
          <p:nvPr>
            <p:ph type="dt" sz="half" idx="10"/>
          </p:nvPr>
        </p:nvSpPr>
        <p:spPr/>
        <p:txBody>
          <a:bodyPr/>
          <a:lstStyle/>
          <a:p>
            <a:fld id="{03F41C87-7AD9-4845-A077-840E4A0F3F06}" type="datetimeFigureOut">
              <a:t>2/11/2015</a:t>
            </a:fld>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bg>
      <p:bgPr>
        <a:solidFill>
          <a:schemeClr val="bg2"/>
        </a:solidFill>
        <a:effectLst/>
      </p:bgPr>
    </p:bg>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fld id="{03F41C87-7AD9-4845-A077-840E4A0F3F06}" type="datetimeFigureOut">
              <a:t>2/11/2015</a:t>
            </a:fld>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55604" y="1905000"/>
            <a:ext cx="3596607" cy="2667000"/>
          </a:xfrm>
        </p:spPr>
        <p:txBody>
          <a:bodyPr anchor="b">
            <a:noAutofit/>
          </a:bodyPr>
          <a:lstStyle>
            <a:lvl1pPr algn="l" latinLnBrk="0">
              <a:lnSpc>
                <a:spcPct val="90000"/>
              </a:lnSpc>
              <a:defRPr lang="el-GR" sz="3200" b="0" baseline="0">
                <a:solidFill>
                  <a:schemeClr val="tx1"/>
                </a:solidFill>
              </a:defRPr>
            </a:lvl1pPr>
          </a:lstStyle>
          <a:p>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4951414" y="685800"/>
            <a:ext cx="6400800" cy="53340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el-GR" sz="18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03F41C87-7AD9-4845-A077-840E4A0F3F06}" type="datetimeFigureOut">
              <a:t>2/11/2015</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A013F82-EE5E-44EE-A61D-E31C6657F26F}" type="slidenum">
              <a:t>‹#›</a:t>
            </a:fld>
            <a:endParaRPr lang="el-G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Σύμβολο κράτησης θέσης εικόνας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
        <p:nvSpPr>
          <p:cNvPr id="2" name="Τίτλος 1"/>
          <p:cNvSpPr>
            <a:spLocks noGrp="1"/>
          </p:cNvSpPr>
          <p:nvPr>
            <p:ph type="title"/>
          </p:nvPr>
        </p:nvSpPr>
        <p:spPr>
          <a:xfrm>
            <a:off x="1055604" y="1905000"/>
            <a:ext cx="3596607" cy="2667000"/>
          </a:xfrm>
        </p:spPr>
        <p:txBody>
          <a:bodyPr anchor="b">
            <a:normAutofit/>
          </a:bodyPr>
          <a:lstStyle>
            <a:lvl1pPr algn="l" latinLnBrk="0">
              <a:lnSpc>
                <a:spcPct val="90000"/>
              </a:lnSpc>
              <a:defRPr lang="el-GR" sz="3200" b="0" i="0" baseline="0">
                <a:solidFill>
                  <a:schemeClr val="tx1"/>
                </a:solidFill>
              </a:defRPr>
            </a:lvl1pPr>
          </a:lstStyle>
          <a:p>
            <a:r>
              <a:rPr lang="el-GR" smtClean="0"/>
              <a:t>Στυλ κύριου τίτλου</a:t>
            </a:r>
            <a:endParaRPr lang="el-GR" dirty="0"/>
          </a:p>
        </p:txBody>
      </p:sp>
      <p:sp>
        <p:nvSpPr>
          <p:cNvPr id="4" name="Σύμβολο κράτησης θέσης κειμένου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el-GR" sz="18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03F41C87-7AD9-4845-A077-840E4A0F3F06}" type="datetimeFigureOut">
              <a:pPr/>
              <a:t>2/11/2015</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A013F82-EE5E-44EE-A61D-E31C6657F26F}" type="slidenum">
              <a:pPr/>
              <a:t>‹#›</a:t>
            </a:fld>
            <a:endParaRPr lang="el-G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l-GR" dirty="0"/>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l-GR" dirty="0"/>
              <a:t>Κάντε κλικ για να επεξεργαστείτε τα στυλ υποδείγματος κειμένου</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Σύμβολο κράτησης θέσης ημερομηνίας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latinLnBrk="0">
              <a:defRPr lang="el-G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3F41C87-7AD9-4845-A077-840E4A0F3F06}" type="datetimeFigureOut">
              <a:rPr lang="el-GR" smtClean="0"/>
              <a:pPr/>
              <a:t>2/11/2015</a:t>
            </a:fld>
            <a:endParaRPr lang="el-GR" dirty="0"/>
          </a:p>
        </p:txBody>
      </p:sp>
      <p:sp>
        <p:nvSpPr>
          <p:cNvPr id="5" name="Σύμβολο κράτησης θέσης υποσέλιδου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latinLnBrk="0">
              <a:defRPr lang="el-G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l-GR" dirty="0"/>
          </a:p>
        </p:txBody>
      </p:sp>
      <p:sp>
        <p:nvSpPr>
          <p:cNvPr id="6" name="Σύμβολο κράτησης θέσης αριθμού διαφάνειας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latinLnBrk="0">
              <a:defRPr lang="el-G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el-GR" smtClean="0"/>
              <a:pPr/>
              <a:t>‹#›</a:t>
            </a:fld>
            <a:endParaRPr lang="el-G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l-GR" sz="3600" kern="1200" spc="1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lang="el-G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lang="el-G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lang="el-G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lang="el-G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lang="el-G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07008" indent="-173736" algn="l" defTabSz="914400" rtl="0" eaLnBrk="1" latinLnBrk="0" hangingPunct="1">
        <a:spcBef>
          <a:spcPts val="600"/>
        </a:spcBef>
        <a:buClr>
          <a:schemeClr val="accent1"/>
        </a:buClr>
        <a:buFont typeface="Arial" pitchFamily="34" charset="0"/>
        <a:buChar char="•"/>
        <a:defRPr lang="el-G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lang="el-G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lang="el-G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lang="el-GR" sz="16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ommons.wikimedia.org/wiki/File:Patrascentralsquare.JP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thebest.gr/news/index/viewStory/284822" TargetMode="External"/><Relationship Id="rId2" Type="http://schemas.openxmlformats.org/officeDocument/2006/relationships/hyperlink" Target="https://el.wikipedia.org/wiki/%CE%A0%CE%BB%CE%B1%CF%84%CE%B5%CE%AF%CE%B1_%CE%93%CE%B5%CF%89%CF%81%CE%B3%CE%AF%CE%BF%CF%85_%CE%91%CE%84"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p:txBody>
          <a:bodyPr/>
          <a:lstStyle/>
          <a:p>
            <a:r>
              <a:rPr lang="el-GR" dirty="0" smtClean="0"/>
              <a:t>Πλατεία Γεωργίου Α’ </a:t>
            </a:r>
            <a:endParaRPr lang="el-GR" dirty="0"/>
          </a:p>
        </p:txBody>
      </p:sp>
      <p:sp>
        <p:nvSpPr>
          <p:cNvPr id="4" name="Υπότιτλος 3"/>
          <p:cNvSpPr>
            <a:spLocks noGrp="1"/>
          </p:cNvSpPr>
          <p:nvPr>
            <p:ph type="subTitle" idx="1"/>
          </p:nvPr>
        </p:nvSpPr>
        <p:spPr/>
        <p:txBody>
          <a:bodyPr/>
          <a:lstStyle/>
          <a:p>
            <a:r>
              <a:rPr lang="el-GR" b="1" i="1" cap="none" dirty="0" smtClean="0"/>
              <a:t>Παναγιώτης </a:t>
            </a:r>
            <a:r>
              <a:rPr lang="el-GR" b="1" i="1" cap="none" dirty="0" err="1" smtClean="0"/>
              <a:t>Στεμπίλης</a:t>
            </a:r>
            <a:r>
              <a:rPr lang="el-GR" b="1" i="1" cap="none" dirty="0" smtClean="0"/>
              <a:t> και Γιώργος Φραγκούλης</a:t>
            </a:r>
          </a:p>
          <a:p>
            <a:r>
              <a:rPr lang="el-GR" b="1" i="1" cap="none" dirty="0" err="1" smtClean="0"/>
              <a:t>Στ</a:t>
            </a:r>
            <a:r>
              <a:rPr lang="el-GR" b="1" i="1" cap="none" dirty="0" smtClean="0"/>
              <a:t>΄ τάξη</a:t>
            </a:r>
          </a:p>
          <a:p>
            <a:r>
              <a:rPr lang="el-GR" b="1" i="1" cap="none" dirty="0" smtClean="0"/>
              <a:t>43</a:t>
            </a:r>
            <a:r>
              <a:rPr lang="el-GR" b="1" i="1" cap="none" baseline="30000" dirty="0" smtClean="0"/>
              <a:t>ο</a:t>
            </a:r>
            <a:r>
              <a:rPr lang="el-GR" b="1" i="1" cap="none" dirty="0" smtClean="0"/>
              <a:t> Δημοτικό Σχολείο Πάτρας</a:t>
            </a:r>
            <a:endParaRPr lang="el-GR" cap="none"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down)">
                                      <p:cBhvr>
                                        <p:cTn id="43" dur="580">
                                          <p:stCondLst>
                                            <p:cond delay="0"/>
                                          </p:stCondLst>
                                        </p:cTn>
                                        <p:tgtEl>
                                          <p:spTgt spid="4">
                                            <p:txEl>
                                              <p:pRg st="1" end="1"/>
                                            </p:txEl>
                                          </p:spTgt>
                                        </p:tgtEl>
                                      </p:cBhvr>
                                    </p:animEffect>
                                    <p:anim calcmode="lin" valueType="num">
                                      <p:cBhvr>
                                        <p:cTn id="4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1" end="1"/>
                                            </p:txEl>
                                          </p:spTgt>
                                        </p:tgtEl>
                                      </p:cBhvr>
                                      <p:to x="100000" y="60000"/>
                                    </p:animScale>
                                    <p:animScale>
                                      <p:cBhvr>
                                        <p:cTn id="50" dur="166" decel="50000">
                                          <p:stCondLst>
                                            <p:cond delay="676"/>
                                          </p:stCondLst>
                                        </p:cTn>
                                        <p:tgtEl>
                                          <p:spTgt spid="4">
                                            <p:txEl>
                                              <p:pRg st="1" end="1"/>
                                            </p:txEl>
                                          </p:spTgt>
                                        </p:tgtEl>
                                      </p:cBhvr>
                                      <p:to x="100000" y="100000"/>
                                    </p:animScale>
                                    <p:animScale>
                                      <p:cBhvr>
                                        <p:cTn id="51" dur="26">
                                          <p:stCondLst>
                                            <p:cond delay="1312"/>
                                          </p:stCondLst>
                                        </p:cTn>
                                        <p:tgtEl>
                                          <p:spTgt spid="4">
                                            <p:txEl>
                                              <p:pRg st="1" end="1"/>
                                            </p:txEl>
                                          </p:spTgt>
                                        </p:tgtEl>
                                      </p:cBhvr>
                                      <p:to x="100000" y="80000"/>
                                    </p:animScale>
                                    <p:animScale>
                                      <p:cBhvr>
                                        <p:cTn id="52" dur="166" decel="50000">
                                          <p:stCondLst>
                                            <p:cond delay="1338"/>
                                          </p:stCondLst>
                                        </p:cTn>
                                        <p:tgtEl>
                                          <p:spTgt spid="4">
                                            <p:txEl>
                                              <p:pRg st="1" end="1"/>
                                            </p:txEl>
                                          </p:spTgt>
                                        </p:tgtEl>
                                      </p:cBhvr>
                                      <p:to x="100000" y="100000"/>
                                    </p:animScale>
                                    <p:animScale>
                                      <p:cBhvr>
                                        <p:cTn id="53" dur="26">
                                          <p:stCondLst>
                                            <p:cond delay="1642"/>
                                          </p:stCondLst>
                                        </p:cTn>
                                        <p:tgtEl>
                                          <p:spTgt spid="4">
                                            <p:txEl>
                                              <p:pRg st="1" end="1"/>
                                            </p:txEl>
                                          </p:spTgt>
                                        </p:tgtEl>
                                      </p:cBhvr>
                                      <p:to x="100000" y="90000"/>
                                    </p:animScale>
                                    <p:animScale>
                                      <p:cBhvr>
                                        <p:cTn id="54" dur="166" decel="50000">
                                          <p:stCondLst>
                                            <p:cond delay="1668"/>
                                          </p:stCondLst>
                                        </p:cTn>
                                        <p:tgtEl>
                                          <p:spTgt spid="4">
                                            <p:txEl>
                                              <p:pRg st="1" end="1"/>
                                            </p:txEl>
                                          </p:spTgt>
                                        </p:tgtEl>
                                      </p:cBhvr>
                                      <p:to x="100000" y="100000"/>
                                    </p:animScale>
                                    <p:animScale>
                                      <p:cBhvr>
                                        <p:cTn id="55" dur="26">
                                          <p:stCondLst>
                                            <p:cond delay="1808"/>
                                          </p:stCondLst>
                                        </p:cTn>
                                        <p:tgtEl>
                                          <p:spTgt spid="4">
                                            <p:txEl>
                                              <p:pRg st="1" end="1"/>
                                            </p:txEl>
                                          </p:spTgt>
                                        </p:tgtEl>
                                      </p:cBhvr>
                                      <p:to x="100000" y="95000"/>
                                    </p:animScale>
                                    <p:animScale>
                                      <p:cBhvr>
                                        <p:cTn id="56" dur="166" decel="50000">
                                          <p:stCondLst>
                                            <p:cond delay="1834"/>
                                          </p:stCondLst>
                                        </p:cTn>
                                        <p:tgtEl>
                                          <p:spTgt spid="4">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wipe(down)">
                                      <p:cBhvr>
                                        <p:cTn id="61" dur="580">
                                          <p:stCondLst>
                                            <p:cond delay="0"/>
                                          </p:stCondLst>
                                        </p:cTn>
                                        <p:tgtEl>
                                          <p:spTgt spid="4">
                                            <p:txEl>
                                              <p:pRg st="2" end="2"/>
                                            </p:txEl>
                                          </p:spTgt>
                                        </p:tgtEl>
                                      </p:cBhvr>
                                    </p:animEffect>
                                    <p:anim calcmode="lin" valueType="num">
                                      <p:cBhvr>
                                        <p:cTn id="62"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2" end="2"/>
                                            </p:txEl>
                                          </p:spTgt>
                                        </p:tgtEl>
                                      </p:cBhvr>
                                      <p:to x="100000" y="60000"/>
                                    </p:animScale>
                                    <p:animScale>
                                      <p:cBhvr>
                                        <p:cTn id="68" dur="166" decel="50000">
                                          <p:stCondLst>
                                            <p:cond delay="676"/>
                                          </p:stCondLst>
                                        </p:cTn>
                                        <p:tgtEl>
                                          <p:spTgt spid="4">
                                            <p:txEl>
                                              <p:pRg st="2" end="2"/>
                                            </p:txEl>
                                          </p:spTgt>
                                        </p:tgtEl>
                                      </p:cBhvr>
                                      <p:to x="100000" y="100000"/>
                                    </p:animScale>
                                    <p:animScale>
                                      <p:cBhvr>
                                        <p:cTn id="69" dur="26">
                                          <p:stCondLst>
                                            <p:cond delay="1312"/>
                                          </p:stCondLst>
                                        </p:cTn>
                                        <p:tgtEl>
                                          <p:spTgt spid="4">
                                            <p:txEl>
                                              <p:pRg st="2" end="2"/>
                                            </p:txEl>
                                          </p:spTgt>
                                        </p:tgtEl>
                                      </p:cBhvr>
                                      <p:to x="100000" y="80000"/>
                                    </p:animScale>
                                    <p:animScale>
                                      <p:cBhvr>
                                        <p:cTn id="70" dur="166" decel="50000">
                                          <p:stCondLst>
                                            <p:cond delay="1338"/>
                                          </p:stCondLst>
                                        </p:cTn>
                                        <p:tgtEl>
                                          <p:spTgt spid="4">
                                            <p:txEl>
                                              <p:pRg st="2" end="2"/>
                                            </p:txEl>
                                          </p:spTgt>
                                        </p:tgtEl>
                                      </p:cBhvr>
                                      <p:to x="100000" y="100000"/>
                                    </p:animScale>
                                    <p:animScale>
                                      <p:cBhvr>
                                        <p:cTn id="71" dur="26">
                                          <p:stCondLst>
                                            <p:cond delay="1642"/>
                                          </p:stCondLst>
                                        </p:cTn>
                                        <p:tgtEl>
                                          <p:spTgt spid="4">
                                            <p:txEl>
                                              <p:pRg st="2" end="2"/>
                                            </p:txEl>
                                          </p:spTgt>
                                        </p:tgtEl>
                                      </p:cBhvr>
                                      <p:to x="100000" y="90000"/>
                                    </p:animScale>
                                    <p:animScale>
                                      <p:cBhvr>
                                        <p:cTn id="72" dur="166" decel="50000">
                                          <p:stCondLst>
                                            <p:cond delay="1668"/>
                                          </p:stCondLst>
                                        </p:cTn>
                                        <p:tgtEl>
                                          <p:spTgt spid="4">
                                            <p:txEl>
                                              <p:pRg st="2" end="2"/>
                                            </p:txEl>
                                          </p:spTgt>
                                        </p:tgtEl>
                                      </p:cBhvr>
                                      <p:to x="100000" y="100000"/>
                                    </p:animScale>
                                    <p:animScale>
                                      <p:cBhvr>
                                        <p:cTn id="73" dur="26">
                                          <p:stCondLst>
                                            <p:cond delay="1808"/>
                                          </p:stCondLst>
                                        </p:cTn>
                                        <p:tgtEl>
                                          <p:spTgt spid="4">
                                            <p:txEl>
                                              <p:pRg st="2" end="2"/>
                                            </p:txEl>
                                          </p:spTgt>
                                        </p:tgtEl>
                                      </p:cBhvr>
                                      <p:to x="100000" y="95000"/>
                                    </p:animScale>
                                    <p:animScale>
                                      <p:cBhvr>
                                        <p:cTn id="74"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Σύμβολο κράτησης θέσης περιεχομένου 13"/>
          <p:cNvSpPr>
            <a:spLocks noGrp="1"/>
          </p:cNvSpPr>
          <p:nvPr>
            <p:ph idx="1"/>
          </p:nvPr>
        </p:nvSpPr>
        <p:spPr>
          <a:xfrm>
            <a:off x="2494012" y="260648"/>
            <a:ext cx="8414311" cy="3898777"/>
          </a:xfrm>
        </p:spPr>
        <p:txBody>
          <a:bodyPr>
            <a:noAutofit/>
          </a:bodyPr>
          <a:lstStyle/>
          <a:p>
            <a:pPr algn="just">
              <a:lnSpc>
                <a:spcPct val="150000"/>
              </a:lnSpc>
            </a:pPr>
            <a:r>
              <a:rPr lang="el-GR" sz="2000" dirty="0">
                <a:solidFill>
                  <a:schemeClr val="bg2">
                    <a:lumMod val="25000"/>
                    <a:lumOff val="75000"/>
                  </a:schemeClr>
                </a:solidFill>
              </a:rPr>
              <a:t>Η </a:t>
            </a:r>
            <a:r>
              <a:rPr lang="el-GR" sz="2000" b="1" dirty="0">
                <a:solidFill>
                  <a:schemeClr val="bg2">
                    <a:lumMod val="25000"/>
                    <a:lumOff val="75000"/>
                  </a:schemeClr>
                </a:solidFill>
              </a:rPr>
              <a:t>Πλατεία Βασιλέως Γεωργίου Α΄</a:t>
            </a:r>
            <a:r>
              <a:rPr lang="el-GR" sz="2000" dirty="0">
                <a:solidFill>
                  <a:schemeClr val="bg2">
                    <a:lumMod val="25000"/>
                    <a:lumOff val="75000"/>
                  </a:schemeClr>
                </a:solidFill>
              </a:rPr>
              <a:t> πιο γνωστή ως </a:t>
            </a:r>
            <a:r>
              <a:rPr lang="el-GR" sz="2000" b="1" dirty="0">
                <a:solidFill>
                  <a:schemeClr val="bg2">
                    <a:lumMod val="25000"/>
                    <a:lumOff val="75000"/>
                  </a:schemeClr>
                </a:solidFill>
              </a:rPr>
              <a:t>Πλατεία Γεωργίου Α΄</a:t>
            </a:r>
            <a:r>
              <a:rPr lang="el-GR" sz="2000" dirty="0">
                <a:solidFill>
                  <a:schemeClr val="bg2">
                    <a:lumMod val="25000"/>
                    <a:lumOff val="75000"/>
                  </a:schemeClr>
                </a:solidFill>
              </a:rPr>
              <a:t> ή, όπως έχει επικρατήσει στους Πατρινούς, </a:t>
            </a:r>
            <a:r>
              <a:rPr lang="el-GR" sz="2000" b="1" dirty="0">
                <a:solidFill>
                  <a:schemeClr val="bg2">
                    <a:lumMod val="25000"/>
                    <a:lumOff val="75000"/>
                  </a:schemeClr>
                </a:solidFill>
              </a:rPr>
              <a:t>Πλατεία Γεωργίου</a:t>
            </a:r>
            <a:r>
              <a:rPr lang="el-GR" sz="2000" dirty="0">
                <a:solidFill>
                  <a:schemeClr val="bg2">
                    <a:lumMod val="25000"/>
                    <a:lumOff val="75000"/>
                  </a:schemeClr>
                </a:solidFill>
              </a:rPr>
              <a:t> είναι η κεντρική πλατεία </a:t>
            </a:r>
            <a:r>
              <a:rPr lang="el-GR" sz="2000" dirty="0" smtClean="0">
                <a:solidFill>
                  <a:schemeClr val="bg2">
                    <a:lumMod val="25000"/>
                    <a:lumOff val="75000"/>
                  </a:schemeClr>
                </a:solidFill>
              </a:rPr>
              <a:t>της Πάτρας. </a:t>
            </a:r>
            <a:r>
              <a:rPr lang="el-GR" sz="2000" dirty="0">
                <a:solidFill>
                  <a:schemeClr val="bg2">
                    <a:lumMod val="25000"/>
                    <a:lumOff val="75000"/>
                  </a:schemeClr>
                </a:solidFill>
              </a:rPr>
              <a:t>Δημιουργήθηκε επί </a:t>
            </a:r>
            <a:r>
              <a:rPr lang="el-GR" sz="2000" dirty="0" smtClean="0">
                <a:solidFill>
                  <a:schemeClr val="bg2">
                    <a:lumMod val="25000"/>
                    <a:lumOff val="75000"/>
                  </a:schemeClr>
                </a:solidFill>
              </a:rPr>
              <a:t>κυβερνήτη Καποδίστρια </a:t>
            </a:r>
            <a:r>
              <a:rPr lang="el-GR" sz="2000" dirty="0">
                <a:solidFill>
                  <a:schemeClr val="bg2">
                    <a:lumMod val="25000"/>
                    <a:lumOff val="75000"/>
                  </a:schemeClr>
                </a:solidFill>
              </a:rPr>
              <a:t>και με το σχέδιο που συνέταξε ο απεσταλμένος του </a:t>
            </a:r>
            <a:r>
              <a:rPr lang="el-GR" sz="2000" dirty="0" smtClean="0">
                <a:solidFill>
                  <a:schemeClr val="bg2">
                    <a:lumMod val="25000"/>
                    <a:lumOff val="75000"/>
                  </a:schemeClr>
                </a:solidFill>
              </a:rPr>
              <a:t>κυβερνήτη Σταμάτης Βούλγαρης </a:t>
            </a:r>
            <a:r>
              <a:rPr lang="el-GR" sz="2000" dirty="0">
                <a:solidFill>
                  <a:schemeClr val="bg2">
                    <a:lumMod val="25000"/>
                    <a:lumOff val="75000"/>
                  </a:schemeClr>
                </a:solidFill>
              </a:rPr>
              <a:t>το 1829. Το σχέδιο απέβλεπε στην δημιουργία της Πάτρας από την αρχή, αφού η πόλη είχε καταστραφεί εξ ολοκλήρου κατά την επανάσταση. Το σχέδιο </a:t>
            </a:r>
            <a:r>
              <a:rPr lang="el-GR" sz="2000" dirty="0" err="1">
                <a:solidFill>
                  <a:schemeClr val="bg2">
                    <a:lumMod val="25000"/>
                    <a:lumOff val="75000"/>
                  </a:schemeClr>
                </a:solidFill>
              </a:rPr>
              <a:t>περιελάμβανε</a:t>
            </a:r>
            <a:r>
              <a:rPr lang="el-GR" sz="2000" dirty="0">
                <a:solidFill>
                  <a:schemeClr val="bg2">
                    <a:lumMod val="25000"/>
                    <a:lumOff val="75000"/>
                  </a:schemeClr>
                </a:solidFill>
              </a:rPr>
              <a:t> ανάπτυξη της νέας πόλης δίπλα στην παλιά με κάθετους και οριζόντιους δρόμους και νέες μεγάλες πλατείες. Κατά καιρούς έχει αλλάξει πολλές ονομασίες. Ξεκίνησε ως </a:t>
            </a:r>
            <a:r>
              <a:rPr lang="el-GR" sz="2000" b="1" dirty="0">
                <a:solidFill>
                  <a:schemeClr val="bg2">
                    <a:lumMod val="25000"/>
                    <a:lumOff val="75000"/>
                  </a:schemeClr>
                </a:solidFill>
              </a:rPr>
              <a:t>Δημοκρατίας</a:t>
            </a:r>
            <a:r>
              <a:rPr lang="el-GR" sz="2000" dirty="0">
                <a:solidFill>
                  <a:schemeClr val="bg2">
                    <a:lumMod val="25000"/>
                    <a:lumOff val="75000"/>
                  </a:schemeClr>
                </a:solidFill>
              </a:rPr>
              <a:t>, άλλαξε σε </a:t>
            </a:r>
            <a:r>
              <a:rPr lang="el-GR" sz="2000" b="1" dirty="0">
                <a:solidFill>
                  <a:schemeClr val="bg2">
                    <a:lumMod val="25000"/>
                    <a:lumOff val="75000"/>
                  </a:schemeClr>
                </a:solidFill>
              </a:rPr>
              <a:t>Καλαμογδάρτη</a:t>
            </a:r>
            <a:r>
              <a:rPr lang="el-GR" sz="2000" dirty="0">
                <a:solidFill>
                  <a:schemeClr val="bg2">
                    <a:lumMod val="25000"/>
                    <a:lumOff val="75000"/>
                  </a:schemeClr>
                </a:solidFill>
              </a:rPr>
              <a:t>, </a:t>
            </a:r>
            <a:r>
              <a:rPr lang="el-GR" sz="2000" b="1" dirty="0" err="1">
                <a:solidFill>
                  <a:schemeClr val="bg2">
                    <a:lumMod val="25000"/>
                    <a:lumOff val="75000"/>
                  </a:schemeClr>
                </a:solidFill>
              </a:rPr>
              <a:t>Όθωνος</a:t>
            </a:r>
            <a:r>
              <a:rPr lang="el-GR" sz="2000" dirty="0">
                <a:solidFill>
                  <a:schemeClr val="bg2">
                    <a:lumMod val="25000"/>
                    <a:lumOff val="75000"/>
                  </a:schemeClr>
                </a:solidFill>
              </a:rPr>
              <a:t>, </a:t>
            </a:r>
            <a:r>
              <a:rPr lang="el-GR" sz="2000" b="1" dirty="0">
                <a:solidFill>
                  <a:schemeClr val="bg2">
                    <a:lumMod val="25000"/>
                    <a:lumOff val="75000"/>
                  </a:schemeClr>
                </a:solidFill>
              </a:rPr>
              <a:t>Κεντρική</a:t>
            </a:r>
            <a:r>
              <a:rPr lang="el-GR" sz="2000" dirty="0">
                <a:solidFill>
                  <a:schemeClr val="bg2">
                    <a:lumMod val="25000"/>
                    <a:lumOff val="75000"/>
                  </a:schemeClr>
                </a:solidFill>
              </a:rPr>
              <a:t>, </a:t>
            </a:r>
            <a:r>
              <a:rPr lang="el-GR" sz="2000" b="1" dirty="0">
                <a:solidFill>
                  <a:schemeClr val="bg2">
                    <a:lumMod val="25000"/>
                    <a:lumOff val="75000"/>
                  </a:schemeClr>
                </a:solidFill>
              </a:rPr>
              <a:t>Θωμόπουλου</a:t>
            </a:r>
            <a:r>
              <a:rPr lang="el-GR" sz="2000" dirty="0">
                <a:solidFill>
                  <a:schemeClr val="bg2">
                    <a:lumMod val="25000"/>
                    <a:lumOff val="75000"/>
                  </a:schemeClr>
                </a:solidFill>
              </a:rPr>
              <a:t>, </a:t>
            </a:r>
            <a:r>
              <a:rPr lang="el-GR" sz="2000" b="1" dirty="0">
                <a:solidFill>
                  <a:schemeClr val="bg2">
                    <a:lumMod val="25000"/>
                    <a:lumOff val="75000"/>
                  </a:schemeClr>
                </a:solidFill>
              </a:rPr>
              <a:t>Εθνική</a:t>
            </a:r>
            <a:r>
              <a:rPr lang="el-GR" sz="2000" dirty="0">
                <a:solidFill>
                  <a:schemeClr val="bg2">
                    <a:lumMod val="25000"/>
                    <a:lumOff val="75000"/>
                  </a:schemeClr>
                </a:solidFill>
              </a:rPr>
              <a:t>, </a:t>
            </a:r>
            <a:r>
              <a:rPr lang="el-GR" sz="2000" b="1" dirty="0" err="1">
                <a:solidFill>
                  <a:schemeClr val="bg2">
                    <a:lumMod val="25000"/>
                    <a:lumOff val="75000"/>
                  </a:schemeClr>
                </a:solidFill>
              </a:rPr>
              <a:t>Παλλιγενεσίας</a:t>
            </a:r>
            <a:r>
              <a:rPr lang="el-GR" sz="2000" dirty="0">
                <a:solidFill>
                  <a:schemeClr val="bg2">
                    <a:lumMod val="25000"/>
                    <a:lumOff val="75000"/>
                  </a:schemeClr>
                </a:solidFill>
              </a:rPr>
              <a:t> και από </a:t>
            </a:r>
            <a:r>
              <a:rPr lang="el-GR" sz="2000" dirty="0" smtClean="0">
                <a:solidFill>
                  <a:schemeClr val="bg2">
                    <a:lumMod val="25000"/>
                    <a:lumOff val="75000"/>
                  </a:schemeClr>
                </a:solidFill>
              </a:rPr>
              <a:t>το 1863 </a:t>
            </a:r>
            <a:r>
              <a:rPr lang="el-GR" sz="2000" b="1" dirty="0" smtClean="0">
                <a:solidFill>
                  <a:schemeClr val="bg2">
                    <a:lumMod val="25000"/>
                    <a:lumOff val="75000"/>
                  </a:schemeClr>
                </a:solidFill>
              </a:rPr>
              <a:t>Γεωργίου </a:t>
            </a:r>
            <a:r>
              <a:rPr lang="el-GR" sz="2000" b="1" dirty="0">
                <a:solidFill>
                  <a:schemeClr val="bg2">
                    <a:lumMod val="25000"/>
                    <a:lumOff val="75000"/>
                  </a:schemeClr>
                </a:solidFill>
              </a:rPr>
              <a:t>Α΄</a:t>
            </a:r>
            <a:r>
              <a:rPr lang="el-GR" sz="2000" dirty="0">
                <a:solidFill>
                  <a:schemeClr val="bg2">
                    <a:lumMod val="25000"/>
                    <a:lumOff val="75000"/>
                  </a:schemeClr>
                </a:solidFill>
              </a:rPr>
              <a:t> προς τιμήν του </a:t>
            </a:r>
            <a:r>
              <a:rPr lang="el-GR" sz="2000" dirty="0" smtClean="0">
                <a:solidFill>
                  <a:schemeClr val="bg2">
                    <a:lumMod val="25000"/>
                    <a:lumOff val="75000"/>
                  </a:schemeClr>
                </a:solidFill>
              </a:rPr>
              <a:t>βασιλέως Γεωργίου Α΄.</a:t>
            </a:r>
            <a:endParaRPr lang="el-GR" sz="2000" dirty="0">
              <a:solidFill>
                <a:schemeClr val="bg2">
                  <a:lumMod val="25000"/>
                  <a:lumOff val="75000"/>
                </a:schemeClr>
              </a:solidFill>
            </a:endParaRP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https://upload.wikimedia.org/wikipedia/commons/thumb/e/ec/Patrascentralsquare.JPG/250px-Patrascentralsquar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1764" y="353680"/>
            <a:ext cx="5573765" cy="4104456"/>
          </a:xfrm>
          <a:prstGeom prst="rect">
            <a:avLst/>
          </a:prstGeom>
          <a:noFill/>
          <a:ln>
            <a:noFill/>
          </a:ln>
        </p:spPr>
      </p:pic>
      <p:sp>
        <p:nvSpPr>
          <p:cNvPr id="8" name="Τίτλος 1"/>
          <p:cNvSpPr>
            <a:spLocks noGrp="1"/>
          </p:cNvSpPr>
          <p:nvPr>
            <p:ph type="title"/>
          </p:nvPr>
        </p:nvSpPr>
        <p:spPr>
          <a:xfrm>
            <a:off x="333772" y="4581128"/>
            <a:ext cx="5573765" cy="792088"/>
          </a:xfrm>
        </p:spPr>
        <p:txBody>
          <a:bodyPr>
            <a:normAutofit/>
          </a:bodyPr>
          <a:lstStyle/>
          <a:p>
            <a:r>
              <a:rPr lang="el-GR" sz="2000" b="1" dirty="0"/>
              <a:t>Η πλατεία Γεωργίου Α' όπως ήταν στις αρχές του 20ού αιώνα</a:t>
            </a:r>
            <a:endParaRPr lang="el-GR" sz="2000" dirty="0"/>
          </a:p>
        </p:txBody>
      </p:sp>
      <p:pic>
        <p:nvPicPr>
          <p:cNvPr id="1026" name="Picture 2" descr="http://mw2.google.com/mw-panoramio/photos/medium/495115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3" y="409021"/>
            <a:ext cx="6000665" cy="4032448"/>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1"/>
          <p:cNvSpPr txBox="1">
            <a:spLocks/>
          </p:cNvSpPr>
          <p:nvPr/>
        </p:nvSpPr>
        <p:spPr>
          <a:xfrm>
            <a:off x="6051553" y="4597795"/>
            <a:ext cx="5803499" cy="77542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lang="el-GR" sz="3600" kern="1200" spc="1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just"/>
            <a:r>
              <a:rPr lang="el-GR" sz="2000" b="1" dirty="0" smtClean="0"/>
              <a:t>Πανοραμική φωτογραφία της  πλατείας Γεωργίου Α' όπως είναι σήμερα</a:t>
            </a:r>
            <a:endParaRPr lang="el-GR" sz="2000" dirty="0"/>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Σύμβολο κράτησης θέσης περιεχομένου 2"/>
          <p:cNvSpPr>
            <a:spLocks noGrp="1"/>
          </p:cNvSpPr>
          <p:nvPr>
            <p:ph sz="half" idx="1"/>
          </p:nvPr>
        </p:nvSpPr>
        <p:spPr>
          <a:xfrm>
            <a:off x="6022404" y="188640"/>
            <a:ext cx="5957783" cy="5760640"/>
          </a:xfrm>
        </p:spPr>
        <p:txBody>
          <a:bodyPr>
            <a:normAutofit fontScale="92500" lnSpcReduction="20000"/>
          </a:bodyPr>
          <a:lstStyle/>
          <a:p>
            <a:pPr algn="just">
              <a:lnSpc>
                <a:spcPct val="120000"/>
              </a:lnSpc>
            </a:pPr>
            <a:r>
              <a:rPr lang="el-GR" dirty="0">
                <a:solidFill>
                  <a:schemeClr val="bg2">
                    <a:lumMod val="25000"/>
                    <a:lumOff val="75000"/>
                  </a:schemeClr>
                </a:solidFill>
              </a:rPr>
              <a:t>Στην πλατεία υπάρχει και </a:t>
            </a:r>
            <a:r>
              <a:rPr lang="el-GR" dirty="0" smtClean="0">
                <a:solidFill>
                  <a:schemeClr val="bg2">
                    <a:lumMod val="25000"/>
                    <a:lumOff val="75000"/>
                  </a:schemeClr>
                </a:solidFill>
              </a:rPr>
              <a:t>το</a:t>
            </a:r>
            <a:r>
              <a:rPr lang="el-GR" dirty="0">
                <a:solidFill>
                  <a:schemeClr val="bg2">
                    <a:lumMod val="25000"/>
                    <a:lumOff val="75000"/>
                  </a:schemeClr>
                </a:solidFill>
              </a:rPr>
              <a:t> </a:t>
            </a:r>
            <a:r>
              <a:rPr lang="el-GR" b="1" dirty="0" smtClean="0">
                <a:solidFill>
                  <a:schemeClr val="bg2">
                    <a:lumMod val="25000"/>
                    <a:lumOff val="75000"/>
                  </a:schemeClr>
                </a:solidFill>
              </a:rPr>
              <a:t>Θέατρο Απόλλων</a:t>
            </a:r>
            <a:r>
              <a:rPr lang="el-GR" dirty="0" smtClean="0">
                <a:solidFill>
                  <a:schemeClr val="bg2">
                    <a:lumMod val="25000"/>
                    <a:lumOff val="75000"/>
                  </a:schemeClr>
                </a:solidFill>
              </a:rPr>
              <a:t>. </a:t>
            </a:r>
            <a:r>
              <a:rPr lang="el-GR" dirty="0">
                <a:solidFill>
                  <a:schemeClr val="bg2">
                    <a:lumMod val="25000"/>
                    <a:lumOff val="75000"/>
                  </a:schemeClr>
                </a:solidFill>
              </a:rPr>
              <a:t>Κατασκευάστηκε το 1872 σε σχέδια του μεγάλου Γερμανού </a:t>
            </a:r>
            <a:r>
              <a:rPr lang="el-GR" dirty="0" smtClean="0">
                <a:solidFill>
                  <a:schemeClr val="bg2">
                    <a:lumMod val="25000"/>
                    <a:lumOff val="75000"/>
                  </a:schemeClr>
                </a:solidFill>
              </a:rPr>
              <a:t>αρχιτέκτονα </a:t>
            </a:r>
            <a:r>
              <a:rPr lang="el-GR" dirty="0" err="1" smtClean="0">
                <a:solidFill>
                  <a:schemeClr val="bg2">
                    <a:lumMod val="25000"/>
                    <a:lumOff val="75000"/>
                  </a:schemeClr>
                </a:solidFill>
              </a:rPr>
              <a:t>Ερνέστου</a:t>
            </a:r>
            <a:r>
              <a:rPr lang="el-GR" dirty="0" smtClean="0">
                <a:solidFill>
                  <a:schemeClr val="bg2">
                    <a:lumMod val="25000"/>
                    <a:lumOff val="75000"/>
                  </a:schemeClr>
                </a:solidFill>
              </a:rPr>
              <a:t> </a:t>
            </a:r>
            <a:r>
              <a:rPr lang="el-GR" dirty="0" err="1" smtClean="0">
                <a:solidFill>
                  <a:schemeClr val="bg2">
                    <a:lumMod val="25000"/>
                    <a:lumOff val="75000"/>
                  </a:schemeClr>
                </a:solidFill>
              </a:rPr>
              <a:t>Τσίλλερ</a:t>
            </a:r>
            <a:r>
              <a:rPr lang="el-GR" dirty="0" smtClean="0">
                <a:solidFill>
                  <a:schemeClr val="bg2">
                    <a:lumMod val="25000"/>
                    <a:lumOff val="75000"/>
                  </a:schemeClr>
                </a:solidFill>
              </a:rPr>
              <a:t>, </a:t>
            </a:r>
            <a:r>
              <a:rPr lang="el-GR" dirty="0">
                <a:solidFill>
                  <a:schemeClr val="bg2">
                    <a:lumMod val="25000"/>
                    <a:lumOff val="75000"/>
                  </a:schemeClr>
                </a:solidFill>
              </a:rPr>
              <a:t>που φυλάσσονται ακόμα σήμερα στην δημοτική βιβλιοθήκη Πατρών. Τα υλικά που χρησιμοποιήθηκαν ήταν τα ακριβότερα και πολυτελή της εποχής: πέτρα Τεργέστης, κάγκελα από </a:t>
            </a:r>
            <a:r>
              <a:rPr lang="el-GR" dirty="0" smtClean="0">
                <a:solidFill>
                  <a:schemeClr val="bg2">
                    <a:lumMod val="25000"/>
                    <a:lumOff val="75000"/>
                  </a:schemeClr>
                </a:solidFill>
              </a:rPr>
              <a:t>την Αγγλία, </a:t>
            </a:r>
            <a:r>
              <a:rPr lang="el-GR" dirty="0">
                <a:solidFill>
                  <a:schemeClr val="bg2">
                    <a:lumMod val="25000"/>
                    <a:lumOff val="75000"/>
                  </a:schemeClr>
                </a:solidFill>
              </a:rPr>
              <a:t>αγάλματα από </a:t>
            </a:r>
            <a:r>
              <a:rPr lang="el-GR" dirty="0" smtClean="0">
                <a:solidFill>
                  <a:schemeClr val="bg2">
                    <a:lumMod val="25000"/>
                    <a:lumOff val="75000"/>
                  </a:schemeClr>
                </a:solidFill>
              </a:rPr>
              <a:t>την Βιέννη, </a:t>
            </a:r>
            <a:r>
              <a:rPr lang="el-GR" dirty="0">
                <a:solidFill>
                  <a:schemeClr val="bg2">
                    <a:lumMod val="25000"/>
                    <a:lumOff val="75000"/>
                  </a:schemeClr>
                </a:solidFill>
              </a:rPr>
              <a:t>μάρμαρα από </a:t>
            </a:r>
            <a:r>
              <a:rPr lang="el-GR" dirty="0" smtClean="0">
                <a:solidFill>
                  <a:schemeClr val="bg2">
                    <a:lumMod val="25000"/>
                    <a:lumOff val="75000"/>
                  </a:schemeClr>
                </a:solidFill>
              </a:rPr>
              <a:t>το Λιβόρνο, </a:t>
            </a:r>
            <a:r>
              <a:rPr lang="el-GR" dirty="0">
                <a:solidFill>
                  <a:schemeClr val="bg2">
                    <a:lumMod val="25000"/>
                    <a:lumOff val="75000"/>
                  </a:schemeClr>
                </a:solidFill>
              </a:rPr>
              <a:t>πέτρα από τον Αστακό και διάφορα άλλα από την </a:t>
            </a:r>
            <a:r>
              <a:rPr lang="el-GR" dirty="0" smtClean="0">
                <a:solidFill>
                  <a:schemeClr val="bg2">
                    <a:lumMod val="25000"/>
                    <a:lumOff val="75000"/>
                  </a:schemeClr>
                </a:solidFill>
              </a:rPr>
              <a:t>υπόλοιπη Ελλάδα. </a:t>
            </a:r>
            <a:r>
              <a:rPr lang="el-GR" dirty="0">
                <a:solidFill>
                  <a:schemeClr val="bg2">
                    <a:lumMod val="25000"/>
                    <a:lumOff val="75000"/>
                  </a:schemeClr>
                </a:solidFill>
              </a:rPr>
              <a:t>Είναι μικρογραφία της Σκάλας του Μιλάνου και αποτελεί το παλαιότερο από τα σωζόμενα κλειστά θέατρα των νεότερων χρόνων και το εντυπωσιακότερο αρχιτεκτονικό στολίδι της Πάτρας. </a:t>
            </a:r>
          </a:p>
        </p:txBody>
      </p:sp>
      <p:pic>
        <p:nvPicPr>
          <p:cNvPr id="3074" name="Picture 2" descr="https://upload.wikimedia.org/wikipedia/commons/thumb/7/7e/Patras_apollotheater.jpg/220px-Patras_apollothe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476672"/>
            <a:ext cx="508856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ppt_x"/>
                                          </p:val>
                                        </p:tav>
                                        <p:tav tm="100000">
                                          <p:val>
                                            <p:strVal val="#ppt_x"/>
                                          </p:val>
                                        </p:tav>
                                      </p:tavLst>
                                    </p:anim>
                                    <p:anim calcmode="lin" valueType="num">
                                      <p:cBhvr additive="base">
                                        <p:cTn id="8"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1522413" y="476672"/>
            <a:ext cx="9134391" cy="5543129"/>
          </a:xfrm>
        </p:spPr>
        <p:txBody>
          <a:bodyPr>
            <a:normAutofit fontScale="77500" lnSpcReduction="20000"/>
          </a:bodyPr>
          <a:lstStyle/>
          <a:p>
            <a:pPr algn="just">
              <a:lnSpc>
                <a:spcPct val="160000"/>
              </a:lnSpc>
            </a:pPr>
            <a:r>
              <a:rPr lang="el-GR" dirty="0" smtClean="0"/>
              <a:t>Το 1875, </a:t>
            </a:r>
            <a:r>
              <a:rPr lang="el-GR" dirty="0"/>
              <a:t>επί δημαρχίας Γεωργίου Ρούφου στην Πάτρα, τοποθετήθηκαν στην πλατεία Γεωργίου δύο θαυμάσια περίτεχνα σιντριβάνια, που υπάρχουν ακόμα και σήμερα.</a:t>
            </a:r>
          </a:p>
          <a:p>
            <a:pPr algn="just">
              <a:lnSpc>
                <a:spcPct val="160000"/>
              </a:lnSpc>
            </a:pPr>
            <a:r>
              <a:rPr lang="el-GR" dirty="0"/>
              <a:t>Τα σιντριβάνια έφερε από τη Γαλλία η γαλλική εταιρεία που είχε αναλάβει τα υδραυλικά έργα στην πλατεία και στοίχισαν συνολικά 70.000 δρχ. ποσό υπέρογκο για τις οικονομικές δυνατότητες της τότε Ελλάδας.</a:t>
            </a:r>
          </a:p>
          <a:p>
            <a:pPr algn="just">
              <a:lnSpc>
                <a:spcPct val="160000"/>
              </a:lnSpc>
            </a:pPr>
            <a:r>
              <a:rPr lang="el-GR" dirty="0"/>
              <a:t>Το κάθε σιντριβάνι κοσμείται από τέσσερα θαυμάσια μπρούτζινα φτερωτά λιοντάρια, ενώ στην κορυφή του μεν «κάτω» σιντριβανιού στέκεται μια υδροχόος, του δε «πάνω» σιντριβανιού ένας αυλητής. Κάτω από κάθε σιντριβάνι, βρίσκεται ένα μεγάλο δωμάτιο, με βάθος 2,5 περίπου μ. μήκος 4 μέτρα και πλάτος 2 μ. Στο δωμάτιο αυτό υπάρχει ολόκληρος μηχανισμός, που κάποτε λειτουργούσε.</a:t>
            </a:r>
          </a:p>
          <a:p>
            <a:pPr algn="just">
              <a:lnSpc>
                <a:spcPct val="160000"/>
              </a:lnSpc>
            </a:pPr>
            <a:endParaRPr lang="el-GR" dirty="0"/>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paliapatra.gr/_data/i/upload/2012/09/10/20120910121442-3ac9cb44-m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descr="http://cdn.thebest.gr/media/images/storyImage/izphpouwwr54003e2c5b852.jpg"/>
          <p:cNvPicPr/>
          <p:nvPr/>
        </p:nvPicPr>
        <p:blipFill>
          <a:blip r:embed="rId2">
            <a:extLst>
              <a:ext uri="{28A0092B-C50C-407E-A947-70E740481C1C}">
                <a14:useLocalDpi xmlns:a14="http://schemas.microsoft.com/office/drawing/2010/main" val="0"/>
              </a:ext>
            </a:extLst>
          </a:blip>
          <a:srcRect/>
          <a:stretch>
            <a:fillRect/>
          </a:stretch>
        </p:blipFill>
        <p:spPr bwMode="auto">
          <a:xfrm>
            <a:off x="450200" y="404664"/>
            <a:ext cx="5500195" cy="3816424"/>
          </a:xfrm>
          <a:prstGeom prst="rect">
            <a:avLst/>
          </a:prstGeom>
          <a:noFill/>
          <a:ln>
            <a:noFill/>
          </a:ln>
        </p:spPr>
      </p:pic>
      <p:pic>
        <p:nvPicPr>
          <p:cNvPr id="6" name="Εικόνα 5" descr="http://cdn.thebest.gr/media/images/storyImage/cwgjslodao54003e42a1fdc.jpg"/>
          <p:cNvPicPr/>
          <p:nvPr/>
        </p:nvPicPr>
        <p:blipFill>
          <a:blip r:embed="rId3">
            <a:extLst>
              <a:ext uri="{28A0092B-C50C-407E-A947-70E740481C1C}">
                <a14:useLocalDpi xmlns:a14="http://schemas.microsoft.com/office/drawing/2010/main" val="0"/>
              </a:ext>
            </a:extLst>
          </a:blip>
          <a:srcRect/>
          <a:stretch>
            <a:fillRect/>
          </a:stretch>
        </p:blipFill>
        <p:spPr bwMode="auto">
          <a:xfrm>
            <a:off x="6454452" y="2708920"/>
            <a:ext cx="5274310" cy="3794760"/>
          </a:xfrm>
          <a:prstGeom prst="rect">
            <a:avLst/>
          </a:prstGeom>
          <a:noFill/>
          <a:ln>
            <a:noFill/>
          </a:ln>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Σύμβολο κράτησης θέσης περιεχομένου 3"/>
          <p:cNvSpPr>
            <a:spLocks noGrp="1"/>
          </p:cNvSpPr>
          <p:nvPr>
            <p:ph sz="half" idx="2"/>
          </p:nvPr>
        </p:nvSpPr>
        <p:spPr>
          <a:xfrm>
            <a:off x="1522410" y="908721"/>
            <a:ext cx="10044609" cy="3024336"/>
          </a:xfrm>
        </p:spPr>
        <p:txBody>
          <a:bodyPr>
            <a:normAutofit/>
          </a:bodyPr>
          <a:lstStyle/>
          <a:p>
            <a:pPr algn="just">
              <a:lnSpc>
                <a:spcPct val="150000"/>
              </a:lnSpc>
            </a:pPr>
            <a:r>
              <a:rPr lang="el-GR" dirty="0"/>
              <a:t>Η πλατεία έχει ανακατασκευαστεί πάρα πολλές φορές με τελευταία το 2006. Αποτελεί το κέντρο των καρναβαλικών εκδηλώσεων και είναι τόπος πολιτικών συγκεντρώσεων και συναυλιών. Εκεί </a:t>
            </a:r>
            <a:r>
              <a:rPr lang="el-GR" dirty="0" smtClean="0"/>
              <a:t>ο Περικλής Καλαμογδάρτης </a:t>
            </a:r>
            <a:r>
              <a:rPr lang="el-GR" dirty="0"/>
              <a:t>το 1843 ανέγνωσε το </a:t>
            </a:r>
            <a:r>
              <a:rPr lang="el-GR" dirty="0" smtClean="0"/>
              <a:t>πρώτο σύνταγμα της Ελλάδας </a:t>
            </a:r>
            <a:r>
              <a:rPr lang="el-GR" dirty="0"/>
              <a:t>και για αυτόν τον λόγο η πλατεία αργότερα πήρε και το όνομά του.</a:t>
            </a:r>
          </a:p>
          <a:p>
            <a:pPr>
              <a:lnSpc>
                <a:spcPct val="150000"/>
              </a:lnSpc>
            </a:pPr>
            <a:endParaRPr lang="el-GR" dirty="0"/>
          </a:p>
        </p:txBody>
      </p:sp>
      <p:sp>
        <p:nvSpPr>
          <p:cNvPr id="7" name="Σύμβολο κράτησης θέσης κειμένου 3"/>
          <p:cNvSpPr>
            <a:spLocks noGrp="1"/>
          </p:cNvSpPr>
          <p:nvPr>
            <p:ph type="body" sz="half" idx="2"/>
          </p:nvPr>
        </p:nvSpPr>
        <p:spPr>
          <a:xfrm>
            <a:off x="2277988" y="4653136"/>
            <a:ext cx="9577064" cy="1371600"/>
          </a:xfrm>
        </p:spPr>
        <p:txBody>
          <a:bodyPr>
            <a:normAutofit fontScale="25000" lnSpcReduction="20000"/>
          </a:bodyPr>
          <a:lstStyle/>
          <a:p>
            <a:pPr marL="0" indent="0">
              <a:lnSpc>
                <a:spcPct val="170000"/>
              </a:lnSpc>
              <a:buNone/>
            </a:pPr>
            <a:r>
              <a:rPr lang="el-GR" sz="6400" u="sng" dirty="0"/>
              <a:t>Πηγές: </a:t>
            </a:r>
            <a:endParaRPr lang="el-GR" sz="6400" dirty="0"/>
          </a:p>
          <a:p>
            <a:pPr lvl="0">
              <a:lnSpc>
                <a:spcPct val="170000"/>
              </a:lnSpc>
            </a:pPr>
            <a:r>
              <a:rPr lang="el-GR" sz="6400" u="sng" dirty="0">
                <a:hlinkClick r:id="rId2"/>
              </a:rPr>
              <a:t>https://el.wikipedia.org/wiki/%CE%A0%CE%BB%CE%B1%CF%84%CE%B5%CE%AF%CE%B1_%CE%93%CE%B5%CF%89%CF%81%CE%B3%CE%AF%CE%BF%CF%85_%CE%91%CE%84</a:t>
            </a:r>
            <a:endParaRPr lang="el-GR" sz="6400" dirty="0"/>
          </a:p>
          <a:p>
            <a:pPr lvl="0">
              <a:lnSpc>
                <a:spcPct val="170000"/>
              </a:lnSpc>
            </a:pPr>
            <a:r>
              <a:rPr lang="el-GR" sz="6400" u="sng" dirty="0">
                <a:hlinkClick r:id="rId3"/>
              </a:rPr>
              <a:t>http://www.thebest.gr/news/index/viewStory/284822</a:t>
            </a:r>
            <a:endParaRPr lang="el-GR" sz="6400" dirty="0"/>
          </a:p>
          <a:p>
            <a:pPr>
              <a:lnSpc>
                <a:spcPct val="170000"/>
              </a:lnSpc>
            </a:pPr>
            <a:r>
              <a:rPr lang="el-GR" sz="6400" dirty="0"/>
              <a:t> </a:t>
            </a:r>
          </a:p>
          <a:p>
            <a:endParaRPr lang="el-GR"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2/2d/King_George_square_in_Pat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6420" y="2113973"/>
            <a:ext cx="5734372" cy="43007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panoramio.com/photos/large/495114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64" y="188641"/>
            <a:ext cx="568852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oi-karnavali-patra-enarxi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80" y="404664"/>
            <a:ext cx="7620000" cy="4000501"/>
          </a:xfrm>
          <a:prstGeom prst="rect">
            <a:avLst/>
          </a:prstGeom>
          <a:noFill/>
          <a:extLst>
            <a:ext uri="{909E8E84-426E-40DD-AFC4-6F175D3DCCD1}">
              <a14:hiddenFill xmlns:a14="http://schemas.microsoft.com/office/drawing/2010/main">
                <a:solidFill>
                  <a:srgbClr val="FFFFFF"/>
                </a:solidFill>
              </a14:hiddenFill>
            </a:ext>
          </a:extLst>
        </p:spPr>
      </p:pic>
      <p:sp>
        <p:nvSpPr>
          <p:cNvPr id="6" name="Σύμβολο κράτησης θέσης περιεχομένου 3"/>
          <p:cNvSpPr txBox="1">
            <a:spLocks/>
          </p:cNvSpPr>
          <p:nvPr/>
        </p:nvSpPr>
        <p:spPr>
          <a:xfrm>
            <a:off x="1197868" y="4797152"/>
            <a:ext cx="10044609" cy="7200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buClr>
              <a:buSzPct val="100000"/>
              <a:buFont typeface="Arial" pitchFamily="34" charset="0"/>
              <a:buNone/>
              <a:defRPr lang="el-G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lang="el-G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lang="el-G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lang="el-G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lang="el-GR" sz="9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spcBef>
                <a:spcPts val="600"/>
              </a:spcBef>
              <a:buClr>
                <a:schemeClr val="accent1"/>
              </a:buClr>
              <a:buFont typeface="Arial" pitchFamily="34" charset="0"/>
              <a:buNone/>
              <a:defRPr lang="el-GR" sz="900"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lang="el-GR" sz="900"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lang="el-GR" sz="900"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lang="el-GR" sz="900" kern="1200">
                <a:solidFill>
                  <a:schemeClr val="tx1"/>
                </a:solidFill>
                <a:latin typeface="+mn-lt"/>
                <a:ea typeface="+mn-ea"/>
                <a:cs typeface="+mn-cs"/>
              </a:defRPr>
            </a:lvl9pPr>
          </a:lstStyle>
          <a:p>
            <a:pPr algn="ctr">
              <a:lnSpc>
                <a:spcPct val="150000"/>
              </a:lnSpc>
            </a:pPr>
            <a:r>
              <a:rPr lang="el-GR" dirty="0" smtClean="0"/>
              <a:t>Έναρξη Πατρινού Καρναβαλιού στην Πλατεία Γεωργίου Α΄</a:t>
            </a:r>
          </a:p>
          <a:p>
            <a:pPr>
              <a:lnSpc>
                <a:spcPct val="150000"/>
              </a:lnSpc>
            </a:pPr>
            <a:endParaRPr lang="el-GR" dirty="0"/>
          </a:p>
        </p:txBody>
      </p:sp>
    </p:spTree>
    <p:extLst>
      <p:ext uri="{BB962C8B-B14F-4D97-AF65-F5344CB8AC3E}">
        <p14:creationId xmlns:p14="http://schemas.microsoft.com/office/powerpoint/2010/main" val="377993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9AF5DF-7C35-4969-99EA-836F86D563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μπλε ψηφιακού σωλήνα (ευρείας οθόνης)</Template>
  <TotalTime>0</TotalTime>
  <Words>454</Words>
  <Application>Microsoft Office PowerPoint</Application>
  <PresentationFormat>Προσαρμογή</PresentationFormat>
  <Paragraphs>17</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Corbel</vt:lpstr>
      <vt:lpstr>Tahoma</vt:lpstr>
      <vt:lpstr>Digital Blue Tunnel 16x9</vt:lpstr>
      <vt:lpstr>Πλατεία Γεωργίου Α’ </vt:lpstr>
      <vt:lpstr>Παρουσίαση του PowerPoint</vt:lpstr>
      <vt:lpstr>Η πλατεία Γεωργίου Α' όπως ήταν στις αρχές του 20ού αιώνα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2015-11-02T16:05:00Z</dcterms:created>
  <dcterms:modified xsi:type="dcterms:W3CDTF">2015-11-02T17:09:59Z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