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sldIdLst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26" autoAdjust="0"/>
  </p:normalViewPr>
  <p:slideViewPr>
    <p:cSldViewPr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1CBF402-E458-404D-8983-9C2F21A2EFFA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9CA8FDC-A414-42F4-B851-81FDDFF20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2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A8FDC-A414-42F4-B851-81FDDFF202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68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4834785"/>
            <a:ext cx="7696200" cy="11647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None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11/23/2015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4297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11/23/2015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 userDrawn="1"/>
          </p:nvSpPr>
          <p:spPr>
            <a:xfrm flipH="1">
              <a:off x="455100" y="457197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79173"/>
              <a:ext cx="9144000" cy="3169025"/>
            </a:xfrm>
            <a:prstGeom prst="rect">
              <a:avLst/>
            </a:prstGeom>
            <a:solidFill>
              <a:schemeClr val="accent4"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29" y="4953000"/>
            <a:ext cx="7776255" cy="9144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11/23/2015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 anchor="b" anchorCtr="0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28800"/>
            <a:ext cx="4041775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11/23/2015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 anchor="b" anchorCtr="0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11/23/2015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 anchor="b" anchorCtr="0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idx="12"/>
          </p:nvPr>
        </p:nvSpPr>
        <p:spPr>
          <a:xfrm>
            <a:off x="729116" y="3095625"/>
            <a:ext cx="7805284" cy="178117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ctrTitle"/>
          </p:nvPr>
        </p:nvSpPr>
        <p:spPr>
          <a:xfrm>
            <a:off x="733425" y="1295399"/>
            <a:ext cx="7772400" cy="88582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idx="10"/>
          </p:nvPr>
        </p:nvSpPr>
        <p:spPr>
          <a:xfrm>
            <a:off x="1295400" y="4898571"/>
            <a:ext cx="7195684" cy="28302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idx="11"/>
          </p:nvPr>
        </p:nvSpPr>
        <p:spPr>
          <a:xfrm>
            <a:off x="1295400" y="485775"/>
            <a:ext cx="7195684" cy="638175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3"/>
          </p:nvPr>
        </p:nvSpPr>
        <p:spPr>
          <a:xfrm>
            <a:off x="1295400" y="5181600"/>
            <a:ext cx="7195684" cy="2830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4"/>
          </p:nvPr>
        </p:nvSpPr>
        <p:spPr>
          <a:xfrm>
            <a:off x="1295400" y="5470071"/>
            <a:ext cx="7195684" cy="28302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5"/>
          </p:nvPr>
        </p:nvSpPr>
        <p:spPr>
          <a:xfrm>
            <a:off x="1295400" y="6019800"/>
            <a:ext cx="7195684" cy="28302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71600" y="6019800"/>
            <a:ext cx="6934200" cy="1588"/>
          </a:xfrm>
          <a:prstGeom prst="line">
            <a:avLst/>
          </a:prstGeom>
          <a:ln w="9525" cap="rnd" cmpd="sng" algn="ctr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0"/>
            <a:ext cx="3008313" cy="1045935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1"/>
            <a:ext cx="5111750" cy="4373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52600"/>
            <a:ext cx="3008313" cy="43735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11/23/2015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1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1993142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 userDrawn="1"/>
          </p:nvSpPr>
          <p:spPr>
            <a:xfrm flipH="1">
              <a:off x="456150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1028700"/>
              <a:ext cx="9144000" cy="1033272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5"/>
          <p:cNvGrpSpPr/>
          <p:nvPr userDrawn="1"/>
        </p:nvGrpSpPr>
        <p:grpSpPr>
          <a:xfrm>
            <a:off x="245390" y="3444498"/>
            <a:ext cx="381000" cy="1387098"/>
            <a:chOff x="245390" y="3444498"/>
            <a:chExt cx="381000" cy="1387098"/>
          </a:xfrm>
        </p:grpSpPr>
        <p:sp>
          <p:nvSpPr>
            <p:cNvPr id="28" name="Oval 27"/>
            <p:cNvSpPr/>
            <p:nvPr userDrawn="1"/>
          </p:nvSpPr>
          <p:spPr>
            <a:xfrm>
              <a:off x="245390" y="4450596"/>
              <a:ext cx="381000" cy="381000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245390" y="3947547"/>
              <a:ext cx="381000" cy="381000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245390" y="3444498"/>
              <a:ext cx="381000" cy="381000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4297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457200" y="6477001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2578373-3168-4F3A-BD7B-E8255CDC1708}" type="datetimeFigureOut">
              <a:rPr lang="en-US" sz="1000" smtClean="0">
                <a:solidFill>
                  <a:schemeClr val="tx1"/>
                </a:solidFill>
              </a:rPr>
              <a:pPr/>
              <a:t>11/23/2015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124200" y="6477001"/>
            <a:ext cx="2895600" cy="24447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6553200" y="6477001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1412FC-5071-438B-AB30-C016D8A1A766}" type="slidenum">
              <a:rPr lang="en-US" sz="1000" smtClean="0">
                <a:solidFill>
                  <a:schemeClr val="tx1"/>
                </a:solidFill>
              </a:rPr>
              <a:pPr/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2"/>
          </p:nvPr>
        </p:nvSpPr>
        <p:spPr>
          <a:xfrm>
            <a:off x="467544" y="1484784"/>
            <a:ext cx="7805284" cy="1781175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>
                <a:latin typeface="Candara" panose="020E0502030303020204" pitchFamily="34" charset="0"/>
                <a:ea typeface="Batang" panose="02030600000101010101" pitchFamily="18" charset="-127"/>
              </a:rPr>
              <a:t>Πλατεία Όλγας </a:t>
            </a:r>
            <a:r>
              <a:rPr lang="el-GR" sz="4000" dirty="0">
                <a:latin typeface="Candara" panose="020E0502030303020204" pitchFamily="34" charset="0"/>
                <a:ea typeface="Batang" panose="02030600000101010101" pitchFamily="18" charset="-127"/>
              </a:rPr>
              <a:t/>
            </a:r>
            <a:br>
              <a:rPr lang="el-GR" sz="4000" dirty="0">
                <a:latin typeface="Candara" panose="020E0502030303020204" pitchFamily="34" charset="0"/>
                <a:ea typeface="Batang" panose="02030600000101010101" pitchFamily="18" charset="-127"/>
              </a:rPr>
            </a:br>
            <a:r>
              <a:rPr lang="el-GR" sz="4000" b="1" dirty="0">
                <a:latin typeface="Candara" panose="020E0502030303020204" pitchFamily="34" charset="0"/>
                <a:ea typeface="Batang" panose="02030600000101010101" pitchFamily="18" charset="-127"/>
              </a:rPr>
              <a:t>ή</a:t>
            </a:r>
            <a:r>
              <a:rPr lang="el-GR" sz="4000" dirty="0">
                <a:latin typeface="Candara" panose="020E0502030303020204" pitchFamily="34" charset="0"/>
                <a:ea typeface="Batang" panose="02030600000101010101" pitchFamily="18" charset="-127"/>
              </a:rPr>
              <a:t/>
            </a:r>
            <a:br>
              <a:rPr lang="el-GR" sz="4000" dirty="0">
                <a:latin typeface="Candara" panose="020E0502030303020204" pitchFamily="34" charset="0"/>
                <a:ea typeface="Batang" panose="02030600000101010101" pitchFamily="18" charset="-127"/>
              </a:rPr>
            </a:br>
            <a:r>
              <a:rPr lang="el-GR" sz="4000" b="1" dirty="0">
                <a:latin typeface="Candara" panose="020E0502030303020204" pitchFamily="34" charset="0"/>
                <a:ea typeface="Batang" panose="02030600000101010101" pitchFamily="18" charset="-127"/>
              </a:rPr>
              <a:t> Πλατεία Εθνικής Αντιστάσεως</a:t>
            </a:r>
            <a:endParaRPr lang="el-GR" sz="4000" noProof="0" dirty="0">
              <a:latin typeface="Candara" panose="020E0502030303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>
          <a:xfrm>
            <a:off x="899592" y="4501365"/>
            <a:ext cx="7195684" cy="283029"/>
          </a:xfrm>
        </p:spPr>
        <p:txBody>
          <a:bodyPr/>
          <a:lstStyle/>
          <a:p>
            <a:r>
              <a:rPr lang="el-GR" dirty="0" smtClean="0">
                <a:latin typeface="Candara" panose="020E0502030303020204" pitchFamily="34" charset="0"/>
                <a:ea typeface="Batang" panose="02030600000101010101" pitchFamily="18" charset="-127"/>
              </a:rPr>
              <a:t>Αθηνά </a:t>
            </a:r>
            <a:r>
              <a:rPr lang="el-GR" dirty="0" err="1" smtClean="0">
                <a:latin typeface="Candara" panose="020E0502030303020204" pitchFamily="34" charset="0"/>
                <a:ea typeface="Batang" panose="02030600000101010101" pitchFamily="18" charset="-127"/>
              </a:rPr>
              <a:t>Γκόντα</a:t>
            </a:r>
            <a:r>
              <a:rPr lang="el-GR" dirty="0" smtClean="0">
                <a:latin typeface="Candara" panose="020E0502030303020204" pitchFamily="34" charset="0"/>
                <a:ea typeface="Batang" panose="02030600000101010101" pitchFamily="18" charset="-127"/>
              </a:rPr>
              <a:t> και </a:t>
            </a:r>
            <a:r>
              <a:rPr lang="el-GR" sz="2000" b="1" kern="1200" noProof="0" dirty="0" smtClean="0">
                <a:solidFill>
                  <a:schemeClr val="tx1"/>
                </a:solidFill>
                <a:latin typeface="Candara" panose="020E0502030303020204" pitchFamily="34" charset="0"/>
                <a:ea typeface="Batang" panose="02030600000101010101" pitchFamily="18" charset="-127"/>
              </a:rPr>
              <a:t>Όλγα </a:t>
            </a:r>
            <a:r>
              <a:rPr lang="el-GR" sz="2000" b="1" kern="1200" noProof="0" dirty="0" err="1" smtClean="0">
                <a:solidFill>
                  <a:schemeClr val="tx1"/>
                </a:solidFill>
                <a:latin typeface="Candara" panose="020E0502030303020204" pitchFamily="34" charset="0"/>
                <a:ea typeface="Batang" panose="02030600000101010101" pitchFamily="18" charset="-127"/>
              </a:rPr>
              <a:t>Καϊμακά</a:t>
            </a:r>
            <a:endParaRPr lang="el-GR" noProof="0" dirty="0">
              <a:latin typeface="Candara" panose="020E0502030303020204" pitchFamily="34" charset="0"/>
              <a:ea typeface="Batang" panose="02030600000101010101" pitchFamily="18" charset="-127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4"/>
          </p:nvPr>
        </p:nvSpPr>
        <p:spPr>
          <a:xfrm>
            <a:off x="1077144" y="4815226"/>
            <a:ext cx="7195684" cy="283029"/>
          </a:xfrm>
        </p:spPr>
        <p:txBody>
          <a:bodyPr/>
          <a:lstStyle/>
          <a:p>
            <a:r>
              <a:rPr lang="el-GR" sz="1400" kern="1200" noProof="0" dirty="0" smtClean="0">
                <a:solidFill>
                  <a:schemeClr val="tx1"/>
                </a:solidFill>
                <a:latin typeface="Candara" panose="020E0502030303020204" pitchFamily="34" charset="0"/>
                <a:ea typeface="Batang" panose="02030600000101010101" pitchFamily="18" charset="-127"/>
              </a:rPr>
              <a:t>ΣΤ΄ Τάξη</a:t>
            </a:r>
          </a:p>
          <a:p>
            <a:r>
              <a:rPr lang="el-GR" dirty="0">
                <a:latin typeface="Candara" panose="020E0502030303020204" pitchFamily="34" charset="0"/>
                <a:ea typeface="Batang" panose="02030600000101010101" pitchFamily="18" charset="-127"/>
              </a:rPr>
              <a:t>43</a:t>
            </a:r>
            <a:r>
              <a:rPr lang="el-GR" baseline="30000" dirty="0">
                <a:latin typeface="Candara" panose="020E0502030303020204" pitchFamily="34" charset="0"/>
                <a:ea typeface="Batang" panose="02030600000101010101" pitchFamily="18" charset="-127"/>
              </a:rPr>
              <a:t>ο</a:t>
            </a:r>
            <a:r>
              <a:rPr lang="el-GR" dirty="0">
                <a:latin typeface="Candara" panose="020E0502030303020204" pitchFamily="34" charset="0"/>
                <a:ea typeface="Batang" panose="02030600000101010101" pitchFamily="18" charset="-127"/>
              </a:rPr>
              <a:t> Δημοτικό Σχολείο Πάτρας</a:t>
            </a:r>
          </a:p>
          <a:p>
            <a:endParaRPr lang="el-GR" noProof="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el-GR" noProof="0" dirty="0" smtClean="0">
                <a:latin typeface="Candara" panose="020E0502030303020204" pitchFamily="34" charset="0"/>
                <a:ea typeface="Batang" panose="02030600000101010101" pitchFamily="18" charset="-127"/>
              </a:rPr>
              <a:t>Σχ. Έτος: 2015-2016</a:t>
            </a:r>
            <a:endParaRPr lang="el-GR" noProof="0" dirty="0">
              <a:latin typeface="Candara" panose="020E0502030303020204" pitchFamily="34" charset="0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1285860"/>
            <a:ext cx="8229600" cy="4568295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andara" pitchFamily="34" charset="0"/>
                <a:ea typeface="Batang" panose="02030600000101010101" pitchFamily="18" charset="-127"/>
              </a:rPr>
              <a:t>Η πλατεία είναι γνωστή με το όνομα της γυναίκας του βασιλιά Γεωργίου </a:t>
            </a:r>
            <a:r>
              <a:rPr lang="el-GR" sz="1600" dirty="0" smtClean="0">
                <a:latin typeface="Candara" pitchFamily="34" charset="0"/>
                <a:ea typeface="Batang" panose="02030600000101010101" pitchFamily="18" charset="-127"/>
              </a:rPr>
              <a:t>Α΄</a:t>
            </a:r>
            <a:r>
              <a:rPr lang="el-GR" sz="1600" dirty="0">
                <a:latin typeface="Candara" pitchFamily="34" charset="0"/>
                <a:ea typeface="Batang" panose="02030600000101010101" pitchFamily="18" charset="-127"/>
              </a:rPr>
              <a:t>, Όλγας. Αρχικά λεγόταν Ομονοίας. </a:t>
            </a:r>
            <a:endParaRPr lang="en-US" sz="1600" dirty="0" smtClean="0">
              <a:latin typeface="Candara" pitchFamily="34" charset="0"/>
              <a:ea typeface="Batang" panose="02030600000101010101" pitchFamily="18" charset="-127"/>
            </a:endParaRPr>
          </a:p>
          <a:p>
            <a:pPr algn="just"/>
            <a:endParaRPr lang="en-US" sz="1600" dirty="0">
              <a:latin typeface="Candara" pitchFamily="34" charset="0"/>
              <a:ea typeface="Batang" panose="02030600000101010101" pitchFamily="18" charset="-127"/>
            </a:endParaRPr>
          </a:p>
          <a:p>
            <a:pPr algn="just"/>
            <a:r>
              <a:rPr lang="el-GR" sz="1600" dirty="0" smtClean="0">
                <a:latin typeface="Candara" pitchFamily="34" charset="0"/>
                <a:ea typeface="Batang" panose="02030600000101010101" pitchFamily="18" charset="-127"/>
              </a:rPr>
              <a:t>Θα </a:t>
            </a:r>
            <a:r>
              <a:rPr lang="el-GR" sz="1600" dirty="0">
                <a:latin typeface="Candara" pitchFamily="34" charset="0"/>
                <a:ea typeface="Batang" panose="02030600000101010101" pitchFamily="18" charset="-127"/>
              </a:rPr>
              <a:t>πρέπει να αναφέρουμε ότι σ' αυτή την πλατεία έπαιζε ως παιδί ο Κωστής Παλαμάς, καθώς η οικία του βρισκόταν λίγο πιο πάνω επί της Κορίνθου, στη διασταύρωση με την Κολοκοτρώνη. </a:t>
            </a:r>
            <a:endParaRPr lang="en-US" sz="1600" dirty="0" smtClean="0">
              <a:latin typeface="Candara" pitchFamily="34" charset="0"/>
              <a:ea typeface="Batang" panose="02030600000101010101" pitchFamily="18" charset="-127"/>
            </a:endParaRPr>
          </a:p>
          <a:p>
            <a:pPr marL="0" indent="0" algn="just">
              <a:buNone/>
            </a:pPr>
            <a:endParaRPr lang="el-GR" sz="1600" dirty="0" smtClean="0">
              <a:latin typeface="Candara" pitchFamily="34" charset="0"/>
              <a:ea typeface="Batang" panose="02030600000101010101" pitchFamily="18" charset="-127"/>
            </a:endParaRPr>
          </a:p>
          <a:p>
            <a:pPr algn="just"/>
            <a:r>
              <a:rPr lang="el-GR" sz="1600" dirty="0" smtClean="0">
                <a:latin typeface="Candara" pitchFamily="34" charset="0"/>
                <a:ea typeface="Batang" panose="02030600000101010101" pitchFamily="18" charset="-127"/>
              </a:rPr>
              <a:t>Σύμφωνα </a:t>
            </a:r>
            <a:r>
              <a:rPr lang="el-GR" sz="1600" dirty="0">
                <a:latin typeface="Candara" pitchFamily="34" charset="0"/>
                <a:ea typeface="Batang" panose="02030600000101010101" pitchFamily="18" charset="-127"/>
              </a:rPr>
              <a:t>με το αρχικό πολεοδομικό σχέδιο προοριζόταν για αγορά δημητριακών, κατόπιν όμως </a:t>
            </a:r>
            <a:r>
              <a:rPr lang="el-GR" sz="1600" dirty="0" err="1" smtClean="0">
                <a:latin typeface="Candara" pitchFamily="34" charset="0"/>
                <a:ea typeface="Batang" panose="02030600000101010101" pitchFamily="18" charset="-127"/>
              </a:rPr>
              <a:t>δενδροφυτεύθηκε</a:t>
            </a:r>
            <a:r>
              <a:rPr lang="el-GR" sz="1600" dirty="0" smtClean="0">
                <a:latin typeface="Candara" pitchFamily="34" charset="0"/>
                <a:ea typeface="Batang" panose="02030600000101010101" pitchFamily="18" charset="-127"/>
              </a:rPr>
              <a:t> </a:t>
            </a:r>
            <a:r>
              <a:rPr lang="el-GR" sz="1600" dirty="0">
                <a:latin typeface="Candara" pitchFamily="34" charset="0"/>
                <a:ea typeface="Batang" panose="02030600000101010101" pitchFamily="18" charset="-127"/>
              </a:rPr>
              <a:t>και ονομάστηκε «Της βασίλισσας το περιβόλι». </a:t>
            </a:r>
            <a:endParaRPr lang="en-US" sz="1600" dirty="0" smtClean="0">
              <a:latin typeface="Candara" pitchFamily="34" charset="0"/>
              <a:ea typeface="Batang" panose="02030600000101010101" pitchFamily="18" charset="-127"/>
            </a:endParaRPr>
          </a:p>
          <a:p>
            <a:pPr marL="0" indent="0" algn="just">
              <a:buNone/>
            </a:pPr>
            <a:endParaRPr lang="el-GR" sz="1600" dirty="0" smtClean="0">
              <a:latin typeface="Candara" pitchFamily="34" charset="0"/>
              <a:ea typeface="Batang" panose="02030600000101010101" pitchFamily="18" charset="-127"/>
            </a:endParaRPr>
          </a:p>
          <a:p>
            <a:pPr algn="just"/>
            <a:r>
              <a:rPr lang="el-GR" sz="1600" dirty="0" smtClean="0">
                <a:latin typeface="Candara" pitchFamily="34" charset="0"/>
              </a:rPr>
              <a:t>Μετά την πτώση </a:t>
            </a:r>
            <a:r>
              <a:rPr lang="el-GR" sz="1600" dirty="0" smtClean="0">
                <a:latin typeface="Candara" pitchFamily="34" charset="0"/>
              </a:rPr>
              <a:t>της ελληνικής μοναρχίας το </a:t>
            </a:r>
            <a:r>
              <a:rPr lang="el-GR" sz="1600" dirty="0" smtClean="0">
                <a:latin typeface="Candara" pitchFamily="34" charset="0"/>
              </a:rPr>
              <a:t>1974, η πλατεία μετονομάστηκε επίσημα σε Εθνικής Αντιστάσεως (πλατεία «Εθνικής Αντίστασης»), μετά </a:t>
            </a:r>
            <a:r>
              <a:rPr lang="el-GR" sz="1600" dirty="0" smtClean="0">
                <a:latin typeface="Candara" pitchFamily="34" charset="0"/>
              </a:rPr>
              <a:t>την Ελληνική Αντίσταση κατά της Κατοχής στην Ελλάδα κατά </a:t>
            </a:r>
            <a:r>
              <a:rPr lang="el-GR" sz="1600" dirty="0" smtClean="0">
                <a:latin typeface="Candara" pitchFamily="34" charset="0"/>
              </a:rPr>
              <a:t>τη διάρκεια </a:t>
            </a:r>
            <a:r>
              <a:rPr lang="el-GR" sz="1600" dirty="0" smtClean="0">
                <a:latin typeface="Candara" pitchFamily="34" charset="0"/>
              </a:rPr>
              <a:t>του Β΄ Παγκοσμίου Πολέμου. Ένα </a:t>
            </a:r>
            <a:r>
              <a:rPr lang="el-GR" sz="1600" dirty="0" smtClean="0">
                <a:latin typeface="Candara" pitchFamily="34" charset="0"/>
              </a:rPr>
              <a:t>μαρμάρινο μνημείο της Αντίστασης αποτελεί ακρογωνιαίο λίθο της πλατείας.</a:t>
            </a:r>
            <a:r>
              <a:rPr lang="el-GR" sz="1600" dirty="0" smtClean="0">
                <a:latin typeface="Candara" pitchFamily="34" charset="0"/>
                <a:ea typeface="Batang" panose="02030600000101010101" pitchFamily="18" charset="-127"/>
              </a:rPr>
              <a:t> </a:t>
            </a:r>
          </a:p>
          <a:p>
            <a:pPr algn="just"/>
            <a:r>
              <a:rPr lang="el-GR" sz="1600" dirty="0" smtClean="0">
                <a:latin typeface="Candara" pitchFamily="34" charset="0"/>
                <a:ea typeface="Batang" panose="02030600000101010101" pitchFamily="18" charset="-127"/>
              </a:rPr>
              <a:t>Η </a:t>
            </a:r>
            <a:r>
              <a:rPr lang="el-GR" sz="1600" dirty="0">
                <a:latin typeface="Candara" pitchFamily="34" charset="0"/>
                <a:ea typeface="Batang" panose="02030600000101010101" pitchFamily="18" charset="-127"/>
              </a:rPr>
              <a:t>πλατεία Όλγας είναι γνωστή για το πολύ πράσινο και τα πολλά δέντρα που βρίσκονται πάνω σε αυτή, καθώς και για τα καφέ που αποτελούν διαχρονικά φοιτητικά στέκια.</a:t>
            </a:r>
          </a:p>
          <a:p>
            <a:pPr algn="just"/>
            <a:endParaRPr lang="el-GR" sz="1600" dirty="0">
              <a:latin typeface="Candara" pitchFamily="34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4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297363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latin typeface="Candara" panose="020E0502030303020204" pitchFamily="34" charset="0"/>
                <a:ea typeface="Batang" panose="02030600000101010101" pitchFamily="18" charset="-127"/>
              </a:rPr>
              <a:t>Το άγαλμα της Δόξας κοσμεί την πλατεία.</a:t>
            </a:r>
            <a:endParaRPr lang="el-GR" sz="2800" dirty="0">
              <a:latin typeface="Candara" panose="020E0502030303020204" pitchFamily="34" charset="0"/>
              <a:ea typeface="Batang" panose="02030600000101010101" pitchFamily="18" charset="-127"/>
            </a:endParaRPr>
          </a:p>
        </p:txBody>
      </p:sp>
      <p:pic>
        <p:nvPicPr>
          <p:cNvPr id="3" name="Εικόνα 2" descr="http://cdn.thebest.gr/media/images/frontNews/icodbrsrzp4fb7dedde54b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064" y="2132856"/>
            <a:ext cx="5040560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674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548680"/>
            <a:ext cx="4608512" cy="575451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l-GR" sz="1800" b="1" dirty="0" smtClean="0">
                <a:latin typeface="Candara" panose="020E0502030303020204" pitchFamily="34" charset="0"/>
                <a:ea typeface="Batang" panose="02030600000101010101" pitchFamily="18" charset="-127"/>
              </a:rPr>
              <a:t>Το </a:t>
            </a:r>
            <a:r>
              <a:rPr lang="el-GR" sz="1800" b="1" dirty="0">
                <a:latin typeface="Candara" panose="020E0502030303020204" pitchFamily="34" charset="0"/>
                <a:ea typeface="Batang" panose="02030600000101010101" pitchFamily="18" charset="-127"/>
              </a:rPr>
              <a:t>άγαλμα του Ανδρέα </a:t>
            </a:r>
            <a:r>
              <a:rPr lang="el-GR" sz="1800" b="1" dirty="0" smtClean="0">
                <a:latin typeface="Candara" panose="020E0502030303020204" pitchFamily="34" charset="0"/>
                <a:ea typeface="Batang" panose="02030600000101010101" pitchFamily="18" charset="-127"/>
              </a:rPr>
              <a:t>Μιχαλακόπουλου</a:t>
            </a:r>
          </a:p>
          <a:p>
            <a:pPr algn="just">
              <a:spcAft>
                <a:spcPts val="600"/>
              </a:spcAft>
            </a:pPr>
            <a:r>
              <a:rPr lang="el-GR" sz="1800" dirty="0" smtClean="0">
                <a:latin typeface="Candara" panose="020E0502030303020204" pitchFamily="34" charset="0"/>
                <a:ea typeface="Batang" panose="02030600000101010101" pitchFamily="18" charset="-127"/>
              </a:rPr>
              <a:t>O </a:t>
            </a:r>
            <a:r>
              <a:rPr lang="el-GR" sz="1800" dirty="0">
                <a:latin typeface="Candara" panose="020E0502030303020204" pitchFamily="34" charset="0"/>
                <a:ea typeface="Batang" panose="02030600000101010101" pitchFamily="18" charset="-127"/>
              </a:rPr>
              <a:t>Ανδρέας Μιχαλακόπουλος, ήταν επιφανής Αχαιός πολιτικός, νομικός και οικονομολόγος, πρωθυπουργός της Ελλάδας την περίοδο 1924 - 1925. </a:t>
            </a:r>
            <a:endParaRPr lang="en-US" sz="1800" dirty="0" smtClean="0">
              <a:latin typeface="Candara" panose="020E0502030303020204" pitchFamily="34" charset="0"/>
              <a:ea typeface="Batang" panose="02030600000101010101" pitchFamily="18" charset="-127"/>
            </a:endParaRPr>
          </a:p>
          <a:p>
            <a:pPr algn="just">
              <a:spcAft>
                <a:spcPts val="1800"/>
              </a:spcAft>
            </a:pPr>
            <a:r>
              <a:rPr lang="el-GR" sz="1800" dirty="0" smtClean="0">
                <a:latin typeface="Candara" panose="020E0502030303020204" pitchFamily="34" charset="0"/>
                <a:ea typeface="Batang" panose="02030600000101010101" pitchFamily="18" charset="-127"/>
              </a:rPr>
              <a:t>Γεννήθηκε </a:t>
            </a:r>
            <a:r>
              <a:rPr lang="el-GR" sz="1800" dirty="0">
                <a:latin typeface="Candara" panose="020E0502030303020204" pitchFamily="34" charset="0"/>
                <a:ea typeface="Batang" panose="02030600000101010101" pitchFamily="18" charset="-127"/>
              </a:rPr>
              <a:t>στις 17 Μαΐου 1875 στην Πάτρα και πέθανε το 1958. Ο Ανδρέας Μιχαλακόπουλος ήταν βιβλιόφιλος, πολύγλωσσος και η βιβλιοθήκη του αριθμούσε 30.000 </a:t>
            </a:r>
            <a:r>
              <a:rPr lang="el-GR" sz="1800" dirty="0" smtClean="0">
                <a:latin typeface="Candara" panose="020E0502030303020204" pitchFamily="34" charset="0"/>
                <a:ea typeface="Batang" panose="02030600000101010101" pitchFamily="18" charset="-127"/>
              </a:rPr>
              <a:t>τόμους.</a:t>
            </a:r>
            <a:r>
              <a:rPr lang="en-US" sz="1800" dirty="0" smtClean="0">
                <a:latin typeface="Candara" panose="020E0502030303020204" pitchFamily="34" charset="0"/>
                <a:ea typeface="Batang" panose="02030600000101010101" pitchFamily="18" charset="-127"/>
              </a:rPr>
              <a:t> </a:t>
            </a:r>
            <a:r>
              <a:rPr lang="el-GR" sz="1800" dirty="0" smtClean="0">
                <a:latin typeface="Candara" panose="020E0502030303020204" pitchFamily="34" charset="0"/>
                <a:ea typeface="Batang" panose="02030600000101010101" pitchFamily="18" charset="-127"/>
              </a:rPr>
              <a:t>Σήμερα </a:t>
            </a:r>
            <a:r>
              <a:rPr lang="el-GR" sz="1800" dirty="0">
                <a:latin typeface="Candara" panose="020E0502030303020204" pitchFamily="34" charset="0"/>
                <a:ea typeface="Batang" panose="02030600000101010101" pitchFamily="18" charset="-127"/>
              </a:rPr>
              <a:t>αποτελεί τμήμα της Δημοτικής Βιβλιοθήκης Πάτρας. </a:t>
            </a:r>
            <a:endParaRPr lang="en-US" sz="1800" dirty="0" smtClean="0">
              <a:latin typeface="Candara" panose="020E0502030303020204" pitchFamily="34" charset="0"/>
              <a:ea typeface="Batang" panose="02030600000101010101" pitchFamily="18" charset="-127"/>
            </a:endParaRP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l-GR" sz="1800" dirty="0" smtClean="0">
                <a:latin typeface="Candara" panose="020E0502030303020204" pitchFamily="34" charset="0"/>
                <a:ea typeface="Batang" panose="02030600000101010101" pitchFamily="18" charset="-127"/>
              </a:rPr>
              <a:t>Προς </a:t>
            </a:r>
            <a:r>
              <a:rPr lang="el-GR" sz="1800" dirty="0">
                <a:latin typeface="Candara" panose="020E0502030303020204" pitchFamily="34" charset="0"/>
                <a:ea typeface="Batang" panose="02030600000101010101" pitchFamily="18" charset="-127"/>
              </a:rPr>
              <a:t>τιμήν του, ένας από τους κεντρικότερους δρόμους της Αθήνας φέρει το όνομά του. Η οικία του σώζεται ακόμα και σήμερα στην Πάτρα, στην Πλατεία Όλγας, στην γωνία </a:t>
            </a:r>
            <a:r>
              <a:rPr lang="el-GR" sz="1800" dirty="0" err="1">
                <a:latin typeface="Candara" panose="020E0502030303020204" pitchFamily="34" charset="0"/>
                <a:ea typeface="Batang" panose="02030600000101010101" pitchFamily="18" charset="-127"/>
              </a:rPr>
              <a:t>Αράτου</a:t>
            </a:r>
            <a:r>
              <a:rPr lang="el-GR" sz="1800" dirty="0">
                <a:latin typeface="Candara" panose="020E0502030303020204" pitchFamily="34" charset="0"/>
                <a:ea typeface="Batang" panose="02030600000101010101" pitchFamily="18" charset="-127"/>
              </a:rPr>
              <a:t> και Ρήγα Φεραίου.</a:t>
            </a:r>
          </a:p>
          <a:p>
            <a:pPr marL="0" indent="0" algn="just">
              <a:buNone/>
            </a:pPr>
            <a:r>
              <a:rPr lang="el-GR" sz="1800" b="1" dirty="0" smtClean="0">
                <a:latin typeface="Candara" panose="020E0502030303020204" pitchFamily="34" charset="0"/>
                <a:ea typeface="Batang" panose="02030600000101010101" pitchFamily="18" charset="-127"/>
              </a:rPr>
              <a:t> </a:t>
            </a:r>
            <a:endParaRPr lang="el-GR" sz="1800" dirty="0">
              <a:latin typeface="Candara" panose="020E0502030303020204" pitchFamily="34" charset="0"/>
              <a:ea typeface="Batang" panose="02030600000101010101" pitchFamily="18" charset="-127"/>
            </a:endParaRPr>
          </a:p>
        </p:txBody>
      </p:sp>
      <p:pic>
        <p:nvPicPr>
          <p:cNvPr id="4" name="Εικόνα 3" descr="http://cdn.thebest.gr/media/images/storyImage/gpfzcoymqe5057419beb0e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664" y="914846"/>
            <a:ext cx="3314700" cy="4429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092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297363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latin typeface="Candara" panose="020E0502030303020204" pitchFamily="34" charset="0"/>
              </a:rPr>
              <a:t>Το σιντριβάνι </a:t>
            </a:r>
            <a:endParaRPr lang="el-GR" sz="2800" dirty="0">
              <a:latin typeface="Candara" panose="020E0502030303020204" pitchFamily="34" charset="0"/>
              <a:ea typeface="Batang" panose="02030600000101010101" pitchFamily="18" charset="-127"/>
            </a:endParaRPr>
          </a:p>
        </p:txBody>
      </p:sp>
      <p:pic>
        <p:nvPicPr>
          <p:cNvPr id="4" name="Εικόνα 3" descr="Πάτρα: Επιχείρηση καθαρισμού στην πλατεία Όλγας από τα συνεργεία του Δήμου  Απάλλαξαν τον Ανδρέα Μιχαλακόπουλο και το συντριβάνι από τα συνθήματα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7815" y="2204864"/>
            <a:ext cx="4209057" cy="414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19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00CC8C-FBC7-4A82-8969-3C05803609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Πιστοποιητικό αριστείας για μαθητή</Template>
  <TotalTime>0</TotalTime>
  <Words>289</Words>
  <Application>Microsoft Office PowerPoint</Application>
  <PresentationFormat>Προβολή στην οθόνη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2015-11-17T17:18:46Z</dcterms:created>
  <dcterms:modified xsi:type="dcterms:W3CDTF">2015-11-23T10:19:59Z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TC101641949990</vt:lpwstr>
  </property>
</Properties>
</file>