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8" r:id="rId2"/>
  </p:sldMasterIdLst>
  <p:notesMasterIdLst>
    <p:notesMasterId r:id="rId7"/>
  </p:notesMasterIdLst>
  <p:sldIdLst>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62355" autoAdjust="0"/>
  </p:normalViewPr>
  <p:slideViewPr>
    <p:cSldViewPr showGuides="1">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B7A6A1-140E-4053-A62A-AFDAF6E6ECEB}" type="datetimeFigureOut">
              <a:rPr lang="en-US" smtClean="0"/>
              <a:t>3/5/2015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66B8C0-8F1E-47A8-9B24-9AB8E2F126D3}" type="slidenum">
              <a:rPr lang="en-US" smtClean="0"/>
              <a:t>‹#›</a:t>
            </a:fld>
            <a:endParaRPr lang="en-US"/>
          </a:p>
        </p:txBody>
      </p:sp>
    </p:spTree>
    <p:extLst>
      <p:ext uri="{BB962C8B-B14F-4D97-AF65-F5344CB8AC3E}">
        <p14:creationId xmlns:p14="http://schemas.microsoft.com/office/powerpoint/2010/main" val="3804542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7325773" y="6117336"/>
            <a:ext cx="857473" cy="365125"/>
          </a:xfrm>
        </p:spPr>
        <p:txBody>
          <a:bodyPr/>
          <a:lstStyle/>
          <a:p>
            <a:fld id="{4CBCDE7C-CCB6-471C-9199-918A33307958}" type="datetimeFigureOut">
              <a:rPr lang="en-US" smtClean="0"/>
              <a:t>3/5/2015</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8C57462E-C2AD-4C62-8C8B-6FC60C644B1B}"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712120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CBCDE7C-CCB6-471C-9199-918A33307958}"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7462E-C2AD-4C62-8C8B-6FC60C644B1B}" type="slidenum">
              <a:rPr lang="en-US" smtClean="0"/>
              <a:t>‹#›</a:t>
            </a:fld>
            <a:endParaRPr lang="en-US"/>
          </a:p>
        </p:txBody>
      </p:sp>
    </p:spTree>
    <p:extLst>
      <p:ext uri="{BB962C8B-B14F-4D97-AF65-F5344CB8AC3E}">
        <p14:creationId xmlns:p14="http://schemas.microsoft.com/office/powerpoint/2010/main" val="565829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CBCDE7C-CCB6-471C-9199-918A33307958}"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7462E-C2AD-4C62-8C8B-6FC60C644B1B}" type="slidenum">
              <a:rPr lang="en-US" smtClean="0"/>
              <a:t>‹#›</a:t>
            </a:fld>
            <a:endParaRPr lang="en-US"/>
          </a:p>
        </p:txBody>
      </p:sp>
    </p:spTree>
    <p:extLst>
      <p:ext uri="{BB962C8B-B14F-4D97-AF65-F5344CB8AC3E}">
        <p14:creationId xmlns:p14="http://schemas.microsoft.com/office/powerpoint/2010/main" val="30095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CBCDE7C-CCB6-471C-9199-918A33307958}"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7462E-C2AD-4C62-8C8B-6FC60C644B1B}" type="slidenum">
              <a:rPr lang="en-US" smtClean="0"/>
              <a:t>‹#›</a:t>
            </a:fld>
            <a:endParaRPr lang="en-US"/>
          </a:p>
        </p:txBody>
      </p:sp>
    </p:spTree>
    <p:extLst>
      <p:ext uri="{BB962C8B-B14F-4D97-AF65-F5344CB8AC3E}">
        <p14:creationId xmlns:p14="http://schemas.microsoft.com/office/powerpoint/2010/main" val="1635995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CBCDE7C-CCB6-471C-9199-918A33307958}"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7462E-C2AD-4C62-8C8B-6FC60C644B1B}" type="slidenum">
              <a:rPr lang="en-US" smtClean="0"/>
              <a:t>‹#›</a:t>
            </a:fld>
            <a:endParaRPr lang="en-US"/>
          </a:p>
        </p:txBody>
      </p:sp>
    </p:spTree>
    <p:extLst>
      <p:ext uri="{BB962C8B-B14F-4D97-AF65-F5344CB8AC3E}">
        <p14:creationId xmlns:p14="http://schemas.microsoft.com/office/powerpoint/2010/main" val="1592827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l-GR" smtClean="0"/>
              <a:t>Στυλ υποδείγματος κειμένου</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CBCDE7C-CCB6-471C-9199-918A33307958}"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7462E-C2AD-4C62-8C8B-6FC60C644B1B}" type="slidenum">
              <a:rPr lang="en-US" smtClean="0"/>
              <a:t>‹#›</a:t>
            </a:fld>
            <a:endParaRPr lang="en-US"/>
          </a:p>
        </p:txBody>
      </p:sp>
    </p:spTree>
    <p:extLst>
      <p:ext uri="{BB962C8B-B14F-4D97-AF65-F5344CB8AC3E}">
        <p14:creationId xmlns:p14="http://schemas.microsoft.com/office/powerpoint/2010/main" val="4023559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l-GR" smtClean="0"/>
              <a:t>Στυλ κύριου τίτλου</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l-GR" smtClean="0"/>
              <a:t>Στυλ υποδείγματος κειμένου</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CBCDE7C-CCB6-471C-9199-918A33307958}"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7462E-C2AD-4C62-8C8B-6FC60C644B1B}" type="slidenum">
              <a:rPr lang="en-US" smtClean="0"/>
              <a:t>‹#›</a:t>
            </a:fld>
            <a:endParaRPr lang="en-US"/>
          </a:p>
        </p:txBody>
      </p:sp>
    </p:spTree>
    <p:extLst>
      <p:ext uri="{BB962C8B-B14F-4D97-AF65-F5344CB8AC3E}">
        <p14:creationId xmlns:p14="http://schemas.microsoft.com/office/powerpoint/2010/main" val="24834255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CBCDE7C-CCB6-471C-9199-918A33307958}"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7462E-C2AD-4C62-8C8B-6FC60C644B1B}" type="slidenum">
              <a:rPr lang="en-US" smtClean="0"/>
              <a:t>‹#›</a:t>
            </a:fld>
            <a:endParaRPr lang="en-US"/>
          </a:p>
        </p:txBody>
      </p:sp>
    </p:spTree>
    <p:extLst>
      <p:ext uri="{BB962C8B-B14F-4D97-AF65-F5344CB8AC3E}">
        <p14:creationId xmlns:p14="http://schemas.microsoft.com/office/powerpoint/2010/main" val="33315042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CBCDE7C-CCB6-471C-9199-918A33307958}"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7462E-C2AD-4C62-8C8B-6FC60C644B1B}" type="slidenum">
              <a:rPr lang="en-US" smtClean="0"/>
              <a:t>‹#›</a:t>
            </a:fld>
            <a:endParaRPr lang="en-US"/>
          </a:p>
        </p:txBody>
      </p:sp>
    </p:spTree>
    <p:extLst>
      <p:ext uri="{BB962C8B-B14F-4D97-AF65-F5344CB8AC3E}">
        <p14:creationId xmlns:p14="http://schemas.microsoft.com/office/powerpoint/2010/main" val="3202020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a:xfrm>
            <a:off x="7344329" y="6108173"/>
            <a:ext cx="857473" cy="365125"/>
          </a:xfrm>
        </p:spPr>
        <p:txBody>
          <a:bodyPr/>
          <a:lstStyle/>
          <a:p>
            <a:fld id="{4CBCDE7C-CCB6-471C-9199-918A33307958}" type="datetimeFigureOut">
              <a:rPr lang="en-US" smtClean="0"/>
              <a:t>3/5/2015</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8C57462E-C2AD-4C62-8C8B-6FC60C644B1B}" type="slidenum">
              <a:rPr lang="en-US" smtClean="0"/>
              <a:t>‹#›</a:t>
            </a:fld>
            <a:endParaRPr lang="en-US"/>
          </a:p>
        </p:txBody>
      </p:sp>
    </p:spTree>
    <p:extLst>
      <p:ext uri="{BB962C8B-B14F-4D97-AF65-F5344CB8AC3E}">
        <p14:creationId xmlns:p14="http://schemas.microsoft.com/office/powerpoint/2010/main" val="403183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CBCDE7C-CCB6-471C-9199-918A33307958}"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8C57462E-C2AD-4C62-8C8B-6FC60C644B1B}" type="slidenum">
              <a:rPr lang="en-US" smtClean="0"/>
              <a:t>‹#›</a:t>
            </a:fld>
            <a:endParaRPr lang="en-US"/>
          </a:p>
        </p:txBody>
      </p:sp>
    </p:spTree>
    <p:extLst>
      <p:ext uri="{BB962C8B-B14F-4D97-AF65-F5344CB8AC3E}">
        <p14:creationId xmlns:p14="http://schemas.microsoft.com/office/powerpoint/2010/main" val="2202418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4CBCDE7C-CCB6-471C-9199-918A33307958}"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7462E-C2AD-4C62-8C8B-6FC60C644B1B}" type="slidenum">
              <a:rPr lang="en-US" smtClean="0"/>
              <a:t>‹#›</a:t>
            </a:fld>
            <a:endParaRPr lang="en-US"/>
          </a:p>
        </p:txBody>
      </p:sp>
    </p:spTree>
    <p:extLst>
      <p:ext uri="{BB962C8B-B14F-4D97-AF65-F5344CB8AC3E}">
        <p14:creationId xmlns:p14="http://schemas.microsoft.com/office/powerpoint/2010/main" val="29214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4CBCDE7C-CCB6-471C-9199-918A33307958}" type="datetimeFigureOut">
              <a:rPr lang="en-US" smtClean="0"/>
              <a:t>3/5/2015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57462E-C2AD-4C62-8C8B-6FC60C644B1B}" type="slidenum">
              <a:rPr lang="en-US" smtClean="0"/>
              <a:t>‹#›</a:t>
            </a:fld>
            <a:endParaRPr lang="en-US"/>
          </a:p>
        </p:txBody>
      </p:sp>
    </p:spTree>
    <p:extLst>
      <p:ext uri="{BB962C8B-B14F-4D97-AF65-F5344CB8AC3E}">
        <p14:creationId xmlns:p14="http://schemas.microsoft.com/office/powerpoint/2010/main" val="227201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4CBCDE7C-CCB6-471C-9199-918A33307958}" type="datetimeFigureOut">
              <a:rPr lang="en-US" smtClean="0"/>
              <a:t>3/5/2015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57462E-C2AD-4C62-8C8B-6FC60C644B1B}" type="slidenum">
              <a:rPr lang="en-US" smtClean="0"/>
              <a:t>‹#›</a:t>
            </a:fld>
            <a:endParaRPr lang="en-US"/>
          </a:p>
        </p:txBody>
      </p:sp>
    </p:spTree>
    <p:extLst>
      <p:ext uri="{BB962C8B-B14F-4D97-AF65-F5344CB8AC3E}">
        <p14:creationId xmlns:p14="http://schemas.microsoft.com/office/powerpoint/2010/main" val="2632188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BCDE7C-CCB6-471C-9199-918A33307958}" type="datetimeFigureOut">
              <a:rPr lang="en-US" smtClean="0"/>
              <a:t>3/5/2015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57462E-C2AD-4C62-8C8B-6FC60C644B1B}" type="slidenum">
              <a:rPr lang="en-US" smtClean="0"/>
              <a:t>‹#›</a:t>
            </a:fld>
            <a:endParaRPr lang="en-US"/>
          </a:p>
        </p:txBody>
      </p:sp>
    </p:spTree>
    <p:extLst>
      <p:ext uri="{BB962C8B-B14F-4D97-AF65-F5344CB8AC3E}">
        <p14:creationId xmlns:p14="http://schemas.microsoft.com/office/powerpoint/2010/main" val="3265722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CBCDE7C-CCB6-471C-9199-918A33307958}"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7462E-C2AD-4C62-8C8B-6FC60C644B1B}" type="slidenum">
              <a:rPr lang="en-US" smtClean="0"/>
              <a:t>‹#›</a:t>
            </a:fld>
            <a:endParaRPr lang="en-US"/>
          </a:p>
        </p:txBody>
      </p:sp>
    </p:spTree>
    <p:extLst>
      <p:ext uri="{BB962C8B-B14F-4D97-AF65-F5344CB8AC3E}">
        <p14:creationId xmlns:p14="http://schemas.microsoft.com/office/powerpoint/2010/main" val="84780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l-GR" smtClean="0"/>
              <a:t>Στυλ κύριου τίτλου</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CBCDE7C-CCB6-471C-9199-918A33307958}"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7462E-C2AD-4C62-8C8B-6FC60C644B1B}" type="slidenum">
              <a:rPr lang="en-US" smtClean="0"/>
              <a:t>‹#›</a:t>
            </a:fld>
            <a:endParaRPr lang="en-US"/>
          </a:p>
        </p:txBody>
      </p:sp>
    </p:spTree>
    <p:extLst>
      <p:ext uri="{BB962C8B-B14F-4D97-AF65-F5344CB8AC3E}">
        <p14:creationId xmlns:p14="http://schemas.microsoft.com/office/powerpoint/2010/main" val="4146191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CBCDE7C-CCB6-471C-9199-918A33307958}" type="datetimeFigureOut">
              <a:rPr lang="en-US" smtClean="0"/>
              <a:t>3/5/2015</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C57462E-C2AD-4C62-8C8B-6FC60C644B1B}" type="slidenum">
              <a:rPr lang="en-US" smtClean="0"/>
              <a:t>‹#›</a:t>
            </a:fld>
            <a:endParaRPr lang="en-US"/>
          </a:p>
        </p:txBody>
      </p:sp>
    </p:spTree>
    <p:extLst>
      <p:ext uri="{BB962C8B-B14F-4D97-AF65-F5344CB8AC3E}">
        <p14:creationId xmlns:p14="http://schemas.microsoft.com/office/powerpoint/2010/main" val="51360607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47664" y="260648"/>
            <a:ext cx="6947127" cy="3488266"/>
          </a:xfrm>
        </p:spPr>
        <p:txBody>
          <a:bodyPr>
            <a:normAutofit/>
          </a:bodyPr>
          <a:lstStyle/>
          <a:p>
            <a:r>
              <a:rPr lang="el-GR" sz="8000" cap="small" dirty="0" err="1" smtClean="0">
                <a:solidFill>
                  <a:schemeClr val="accent1">
                    <a:lumMod val="75000"/>
                  </a:schemeClr>
                </a:solidFill>
              </a:rPr>
              <a:t>Πατρινελα</a:t>
            </a:r>
            <a:endParaRPr lang="el-GR" sz="8000" cap="small" dirty="0">
              <a:solidFill>
                <a:schemeClr val="accent1">
                  <a:lumMod val="75000"/>
                </a:schemeClr>
              </a:solidFill>
            </a:endParaRPr>
          </a:p>
        </p:txBody>
      </p:sp>
      <p:sp>
        <p:nvSpPr>
          <p:cNvPr id="3" name="Υπότιτλος 2"/>
          <p:cNvSpPr>
            <a:spLocks noGrp="1"/>
          </p:cNvSpPr>
          <p:nvPr>
            <p:ph type="subTitle" idx="1"/>
          </p:nvPr>
        </p:nvSpPr>
        <p:spPr>
          <a:xfrm>
            <a:off x="3779912" y="4005064"/>
            <a:ext cx="4906889" cy="1762133"/>
          </a:xfrm>
        </p:spPr>
        <p:txBody>
          <a:bodyPr>
            <a:normAutofit/>
          </a:bodyPr>
          <a:lstStyle/>
          <a:p>
            <a:r>
              <a:rPr lang="el-GR" sz="2200" b="1" i="1" dirty="0">
                <a:solidFill>
                  <a:schemeClr val="accent1">
                    <a:lumMod val="75000"/>
                  </a:schemeClr>
                </a:solidFill>
              </a:rPr>
              <a:t>Αναστασία </a:t>
            </a:r>
            <a:r>
              <a:rPr lang="el-GR" sz="2200" b="1" i="1" dirty="0" smtClean="0">
                <a:solidFill>
                  <a:schemeClr val="accent1">
                    <a:lumMod val="75000"/>
                  </a:schemeClr>
                </a:solidFill>
              </a:rPr>
              <a:t>Αθανασοπούλου</a:t>
            </a:r>
          </a:p>
          <a:p>
            <a:r>
              <a:rPr lang="el-GR" sz="2200" b="1" i="1" dirty="0" smtClean="0">
                <a:solidFill>
                  <a:schemeClr val="accent1">
                    <a:lumMod val="75000"/>
                  </a:schemeClr>
                </a:solidFill>
              </a:rPr>
              <a:t>Ε</a:t>
            </a:r>
            <a:r>
              <a:rPr lang="el-GR" sz="2200" b="1" i="1" dirty="0">
                <a:solidFill>
                  <a:schemeClr val="accent1">
                    <a:lumMod val="75000"/>
                  </a:schemeClr>
                </a:solidFill>
              </a:rPr>
              <a:t>΄ </a:t>
            </a:r>
            <a:r>
              <a:rPr lang="el-GR" sz="2200" b="1" i="1" dirty="0" smtClean="0">
                <a:solidFill>
                  <a:schemeClr val="accent1">
                    <a:lumMod val="75000"/>
                  </a:schemeClr>
                </a:solidFill>
              </a:rPr>
              <a:t>Τάξη</a:t>
            </a:r>
          </a:p>
          <a:p>
            <a:r>
              <a:rPr lang="el-GR" sz="2200" b="1" i="1" dirty="0" smtClean="0">
                <a:solidFill>
                  <a:schemeClr val="accent1">
                    <a:lumMod val="75000"/>
                  </a:schemeClr>
                </a:solidFill>
              </a:rPr>
              <a:t>43</a:t>
            </a:r>
            <a:r>
              <a:rPr lang="el-GR" sz="2200" b="1" i="1" baseline="30000" dirty="0" smtClean="0">
                <a:solidFill>
                  <a:schemeClr val="accent1">
                    <a:lumMod val="75000"/>
                  </a:schemeClr>
                </a:solidFill>
              </a:rPr>
              <a:t>ο</a:t>
            </a:r>
            <a:r>
              <a:rPr lang="el-GR" sz="2200" b="1" i="1" dirty="0" smtClean="0">
                <a:solidFill>
                  <a:schemeClr val="accent1">
                    <a:lumMod val="75000"/>
                  </a:schemeClr>
                </a:solidFill>
              </a:rPr>
              <a:t> Δημοτικό Σχολείο Πάτρας</a:t>
            </a:r>
            <a:r>
              <a:rPr lang="el-GR" sz="2200" dirty="0" smtClean="0">
                <a:solidFill>
                  <a:schemeClr val="accent1">
                    <a:lumMod val="75000"/>
                  </a:schemeClr>
                </a:solidFill>
              </a:rPr>
              <a:t> </a:t>
            </a:r>
            <a:endParaRPr lang="el-GR" sz="2200" dirty="0">
              <a:solidFill>
                <a:schemeClr val="accent1">
                  <a:lumMod val="75000"/>
                </a:schemeClr>
              </a:solidFill>
            </a:endParaRPr>
          </a:p>
        </p:txBody>
      </p:sp>
    </p:spTree>
    <p:extLst>
      <p:ext uri="{BB962C8B-B14F-4D97-AF65-F5344CB8AC3E}">
        <p14:creationId xmlns:p14="http://schemas.microsoft.com/office/powerpoint/2010/main" val="2268057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085850" y="252286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2049" name="Εικόνα 1" descr="http://webadmin.lepatras.gr/files/user_uploaded/Image/WEB_LEP_2.7_Patra_Topikes_Paradoseis/Patrinela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1757" y="692697"/>
            <a:ext cx="3115157" cy="489654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1085850" y="384920"/>
            <a:ext cx="3990206"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smtClean="0">
                <a:ln>
                  <a:noFill/>
                </a:ln>
                <a:solidFill>
                  <a:schemeClr val="accent1">
                    <a:lumMod val="75000"/>
                  </a:schemeClr>
                </a:solidFill>
                <a:effectLst/>
                <a:ea typeface="Times New Roman" panose="02020603050405020304" pitchFamily="18" charset="0"/>
                <a:cs typeface="Arial" panose="020B0604020202020204" pitchFamily="34" charset="0"/>
              </a:rPr>
              <a:t>Η </a:t>
            </a:r>
            <a:r>
              <a:rPr kumimoji="0" lang="el-GR" altLang="el-GR" sz="2000" b="1" i="0" u="none" strike="noStrike" cap="none" normalizeH="0" baseline="0" dirty="0" err="1" smtClean="0">
                <a:ln>
                  <a:noFill/>
                </a:ln>
                <a:solidFill>
                  <a:schemeClr val="accent1">
                    <a:lumMod val="75000"/>
                  </a:schemeClr>
                </a:solidFill>
                <a:effectLst/>
                <a:ea typeface="Times New Roman" panose="02020603050405020304" pitchFamily="18" charset="0"/>
                <a:cs typeface="Arial" panose="020B0604020202020204" pitchFamily="34" charset="0"/>
              </a:rPr>
              <a:t>Πατρινέλα</a:t>
            </a:r>
            <a:r>
              <a:rPr kumimoji="0" lang="el-GR" altLang="el-GR" sz="2000" b="0" i="0" u="none" strike="noStrike" cap="none" normalizeH="0" baseline="0" dirty="0" smtClean="0">
                <a:ln>
                  <a:noFill/>
                </a:ln>
                <a:solidFill>
                  <a:schemeClr val="accent1">
                    <a:lumMod val="75000"/>
                  </a:schemeClr>
                </a:solidFill>
                <a:effectLst/>
                <a:ea typeface="Times New Roman" panose="02020603050405020304" pitchFamily="18" charset="0"/>
                <a:cs typeface="Arial" panose="020B0604020202020204" pitchFamily="34" charset="0"/>
              </a:rPr>
              <a:t>, γράφεται και </a:t>
            </a:r>
            <a:r>
              <a:rPr kumimoji="0" lang="el-GR" altLang="el-GR" sz="2000" b="1" i="0" u="none" strike="noStrike" cap="none" normalizeH="0" baseline="0" dirty="0" err="1" smtClean="0">
                <a:ln>
                  <a:noFill/>
                </a:ln>
                <a:solidFill>
                  <a:schemeClr val="accent1">
                    <a:lumMod val="75000"/>
                  </a:schemeClr>
                </a:solidFill>
                <a:effectLst/>
                <a:ea typeface="Times New Roman" panose="02020603050405020304" pitchFamily="18" charset="0"/>
                <a:cs typeface="Arial" panose="020B0604020202020204" pitchFamily="34" charset="0"/>
              </a:rPr>
              <a:t>Πατρινέλλα</a:t>
            </a:r>
            <a:r>
              <a:rPr kumimoji="0" lang="el-GR" altLang="el-GR" sz="2000" b="0" i="0" u="none" strike="noStrike" cap="none" normalizeH="0" baseline="0" dirty="0" smtClean="0">
                <a:ln>
                  <a:noFill/>
                </a:ln>
                <a:solidFill>
                  <a:schemeClr val="accent1">
                    <a:lumMod val="75000"/>
                  </a:schemeClr>
                </a:solidFill>
                <a:effectLst/>
                <a:ea typeface="Times New Roman" panose="02020603050405020304" pitchFamily="18" charset="0"/>
                <a:cs typeface="Arial" panose="020B0604020202020204" pitchFamily="34" charset="0"/>
              </a:rPr>
              <a:t>, είναι στην λαϊκή παράδοση το στοιχειό των Πατρών.  Αποτελείται από τμήματα δύο αγαλμάτων, ο κορμός και το κεφάλι, ακρωτηριασμένου γενειοφόρου ανδρός εντοιχισμένο σε κοίλωμα του κάστρου της Πάτρας. Παλιότερα ήταν ορατό από όλη την πόλη και στην λαϊκή παράδοση έπαιρνε μορφή γυναίκας και προστάτευε την πόλη. Το άγαλμα βρίσκεται ακόμα και σήμερα στο νότιο τείχος του κάστρου, αλλά δεν είναι πλέον ορατό όπως παλαιότερα λόγω δημοτικών κτιρίων που έχουν κτιστεί μπροστά του.</a:t>
            </a:r>
            <a:endParaRPr kumimoji="0" lang="el-GR" altLang="el-GR" sz="2000" b="0" i="0" u="none" strike="noStrike" cap="none" normalizeH="0" baseline="0" dirty="0" smtClean="0">
              <a:ln>
                <a:noFill/>
              </a:ln>
              <a:solidFill>
                <a:schemeClr val="accent1">
                  <a:lumMod val="75000"/>
                </a:schemeClr>
              </a:solidFill>
              <a:effectLst/>
            </a:endParaRPr>
          </a:p>
        </p:txBody>
      </p:sp>
    </p:spTree>
    <p:extLst>
      <p:ext uri="{BB962C8B-B14F-4D97-AF65-F5344CB8AC3E}">
        <p14:creationId xmlns:p14="http://schemas.microsoft.com/office/powerpoint/2010/main" val="3305091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187624" y="188640"/>
            <a:ext cx="7488832" cy="2400657"/>
          </a:xfrm>
          <a:prstGeom prst="rect">
            <a:avLst/>
          </a:prstGeom>
        </p:spPr>
        <p:txBody>
          <a:bodyPr wrap="square">
            <a:spAutoFit/>
          </a:bodyPr>
          <a:lstStyle/>
          <a:p>
            <a:pPr algn="just">
              <a:lnSpc>
                <a:spcPct val="150000"/>
              </a:lnSpc>
              <a:spcBef>
                <a:spcPts val="600"/>
              </a:spcBef>
              <a:spcAft>
                <a:spcPts val="600"/>
              </a:spcAft>
            </a:pPr>
            <a:r>
              <a:rPr lang="el-GR" sz="2000" dirty="0">
                <a:solidFill>
                  <a:schemeClr val="accent1">
                    <a:lumMod val="75000"/>
                  </a:schemeClr>
                </a:solidFill>
                <a:ea typeface="Times New Roman" panose="02020603050405020304" pitchFamily="18" charset="0"/>
                <a:cs typeface="Arial" panose="020B0604020202020204" pitchFamily="34" charset="0"/>
              </a:rPr>
              <a:t>Η </a:t>
            </a:r>
            <a:r>
              <a:rPr lang="el-GR" sz="2000" dirty="0" err="1">
                <a:solidFill>
                  <a:schemeClr val="accent1">
                    <a:lumMod val="75000"/>
                  </a:schemeClr>
                </a:solidFill>
                <a:ea typeface="Times New Roman" panose="02020603050405020304" pitchFamily="18" charset="0"/>
                <a:cs typeface="Arial" panose="020B0604020202020204" pitchFamily="34" charset="0"/>
              </a:rPr>
              <a:t>Πατρινέλα</a:t>
            </a:r>
            <a:r>
              <a:rPr lang="el-GR" sz="2000" dirty="0">
                <a:solidFill>
                  <a:schemeClr val="accent1">
                    <a:lumMod val="75000"/>
                  </a:schemeClr>
                </a:solidFill>
                <a:ea typeface="Times New Roman" panose="02020603050405020304" pitchFamily="18" charset="0"/>
                <a:cs typeface="Arial" panose="020B0604020202020204" pitchFamily="34" charset="0"/>
              </a:rPr>
              <a:t> αποτελείται από ακρωτηριασμένο κορμό αγάλματος Ρωμαίου ανδρός και κεφάλι άλλου αγάλματος γενειοφόρου ανδρός που πολλοί θεωρούν ότι είναι ο ιδρυτής της πόλης ο </a:t>
            </a:r>
            <a:r>
              <a:rPr lang="el-GR" sz="2000" dirty="0" err="1">
                <a:solidFill>
                  <a:schemeClr val="accent1">
                    <a:lumMod val="75000"/>
                  </a:schemeClr>
                </a:solidFill>
                <a:ea typeface="Times New Roman" panose="02020603050405020304" pitchFamily="18" charset="0"/>
                <a:cs typeface="Arial" panose="020B0604020202020204" pitchFamily="34" charset="0"/>
              </a:rPr>
              <a:t>Πατρέας</a:t>
            </a:r>
            <a:r>
              <a:rPr lang="el-GR" sz="2000" dirty="0">
                <a:solidFill>
                  <a:schemeClr val="accent1">
                    <a:lumMod val="75000"/>
                  </a:schemeClr>
                </a:solidFill>
                <a:ea typeface="Times New Roman" panose="02020603050405020304" pitchFamily="18" charset="0"/>
                <a:cs typeface="Arial" panose="020B0604020202020204" pitchFamily="34" charset="0"/>
              </a:rPr>
              <a:t>. Πιθανότατα η κεφαλή προέρχεται από άγαλμα που απεικόνιζε τον Δία ή κάποιον άλλο θεό ή ήρωα της αρχαιότητας.</a:t>
            </a:r>
            <a:endParaRPr lang="el-GR" sz="2000" dirty="0">
              <a:solidFill>
                <a:schemeClr val="accent1">
                  <a:lumMod val="75000"/>
                </a:schemeClr>
              </a:solidFill>
              <a:effectLst/>
              <a:ea typeface="Calibri" panose="020F0502020204030204" pitchFamily="34" charset="0"/>
              <a:cs typeface="Times New Roman" panose="02020603050405020304" pitchFamily="18" charset="0"/>
            </a:endParaRPr>
          </a:p>
        </p:txBody>
      </p:sp>
      <p:sp>
        <p:nvSpPr>
          <p:cNvPr id="3" name="Ορθογώνιο 2"/>
          <p:cNvSpPr/>
          <p:nvPr/>
        </p:nvSpPr>
        <p:spPr>
          <a:xfrm>
            <a:off x="1944216" y="2852936"/>
            <a:ext cx="6732240" cy="3785652"/>
          </a:xfrm>
          <a:prstGeom prst="rect">
            <a:avLst/>
          </a:prstGeom>
        </p:spPr>
        <p:txBody>
          <a:bodyPr wrap="square">
            <a:spAutoFit/>
          </a:bodyPr>
          <a:lstStyle/>
          <a:p>
            <a:pPr algn="just">
              <a:lnSpc>
                <a:spcPct val="150000"/>
              </a:lnSpc>
              <a:spcBef>
                <a:spcPts val="600"/>
              </a:spcBef>
              <a:spcAft>
                <a:spcPts val="600"/>
              </a:spcAft>
            </a:pPr>
            <a:r>
              <a:rPr lang="el-GR" sz="2000" dirty="0">
                <a:solidFill>
                  <a:schemeClr val="accent1">
                    <a:lumMod val="75000"/>
                  </a:schemeClr>
                </a:solidFill>
                <a:ea typeface="Times New Roman" panose="02020603050405020304" pitchFamily="18" charset="0"/>
                <a:cs typeface="Arial" panose="020B0604020202020204" pitchFamily="34" charset="0"/>
              </a:rPr>
              <a:t>Σύμφωνα με την λαϊκή παράδοση η </a:t>
            </a:r>
            <a:r>
              <a:rPr lang="el-GR" sz="2000" dirty="0" err="1">
                <a:solidFill>
                  <a:schemeClr val="accent1">
                    <a:lumMod val="75000"/>
                  </a:schemeClr>
                </a:solidFill>
                <a:ea typeface="Times New Roman" panose="02020603050405020304" pitchFamily="18" charset="0"/>
                <a:cs typeface="Arial" panose="020B0604020202020204" pitchFamily="34" charset="0"/>
              </a:rPr>
              <a:t>Πατρινέλα</a:t>
            </a:r>
            <a:r>
              <a:rPr lang="el-GR" sz="2000" dirty="0">
                <a:solidFill>
                  <a:schemeClr val="accent1">
                    <a:lumMod val="75000"/>
                  </a:schemeClr>
                </a:solidFill>
                <a:ea typeface="Times New Roman" panose="02020603050405020304" pitchFamily="18" charset="0"/>
                <a:cs typeface="Arial" panose="020B0604020202020204" pitchFamily="34" charset="0"/>
              </a:rPr>
              <a:t> έμενε στον νοτιοανατολικό πύργο του κάστρου κι έβγαινε κάθε βράδυ στους δρόμους της πόλης, τα μεσάνυχτα. Κατά άλλη παράδοση έβγαινε μόνο όταν ήταν να έρθει κάποιο κακό και την άκουγαν να κλαίει. Θεωρούνταν προστάτης της πόλης που την φύλαγε από την χολέρα και την πανούκλα. Άλλες φορές έβγαινε σέρνοντας αλυσίδες για να πενθήσει κάποιο σημαντικό Πατρινό που πέθανε.</a:t>
            </a:r>
            <a:endParaRPr lang="el-GR" sz="2000" dirty="0">
              <a:solidFill>
                <a:schemeClr val="accent1">
                  <a:lumMod val="75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5227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115616" y="260648"/>
            <a:ext cx="7632848" cy="4247317"/>
          </a:xfrm>
          <a:prstGeom prst="rect">
            <a:avLst/>
          </a:prstGeom>
        </p:spPr>
        <p:txBody>
          <a:bodyPr wrap="square">
            <a:spAutoFit/>
          </a:bodyPr>
          <a:lstStyle/>
          <a:p>
            <a:pPr algn="just">
              <a:lnSpc>
                <a:spcPct val="150000"/>
              </a:lnSpc>
              <a:spcBef>
                <a:spcPts val="600"/>
              </a:spcBef>
              <a:spcAft>
                <a:spcPts val="600"/>
              </a:spcAft>
            </a:pPr>
            <a:r>
              <a:rPr lang="el-GR" sz="2000" dirty="0">
                <a:solidFill>
                  <a:schemeClr val="accent1">
                    <a:lumMod val="75000"/>
                  </a:schemeClr>
                </a:solidFill>
                <a:ea typeface="Times New Roman" panose="02020603050405020304" pitchFamily="18" charset="0"/>
                <a:cs typeface="Arial" panose="020B0604020202020204" pitchFamily="34" charset="0"/>
              </a:rPr>
              <a:t>Ο </a:t>
            </a:r>
            <a:r>
              <a:rPr lang="el-GR" sz="2000" dirty="0" err="1">
                <a:solidFill>
                  <a:schemeClr val="accent1">
                    <a:lumMod val="75000"/>
                  </a:schemeClr>
                </a:solidFill>
                <a:ea typeface="Times New Roman" panose="02020603050405020304" pitchFamily="18" charset="0"/>
                <a:cs typeface="Arial" panose="020B0604020202020204" pitchFamily="34" charset="0"/>
              </a:rPr>
              <a:t>Νώτης</a:t>
            </a:r>
            <a:r>
              <a:rPr lang="el-GR" sz="2000" dirty="0">
                <a:solidFill>
                  <a:schemeClr val="accent1">
                    <a:lumMod val="75000"/>
                  </a:schemeClr>
                </a:solidFill>
                <a:ea typeface="Times New Roman" panose="02020603050405020304" pitchFamily="18" charset="0"/>
                <a:cs typeface="Arial" panose="020B0604020202020204" pitchFamily="34" charset="0"/>
              </a:rPr>
              <a:t> </a:t>
            </a:r>
            <a:r>
              <a:rPr lang="el-GR" sz="2000" dirty="0" err="1">
                <a:solidFill>
                  <a:schemeClr val="accent1">
                    <a:lumMod val="75000"/>
                  </a:schemeClr>
                </a:solidFill>
                <a:ea typeface="Times New Roman" panose="02020603050405020304" pitchFamily="18" charset="0"/>
                <a:cs typeface="Arial" panose="020B0604020202020204" pitchFamily="34" charset="0"/>
              </a:rPr>
              <a:t>Νησώτης</a:t>
            </a:r>
            <a:r>
              <a:rPr lang="el-GR" sz="2000" dirty="0">
                <a:solidFill>
                  <a:schemeClr val="accent1">
                    <a:lumMod val="75000"/>
                  </a:schemeClr>
                </a:solidFill>
                <a:ea typeface="Times New Roman" panose="02020603050405020304" pitchFamily="18" charset="0"/>
                <a:cs typeface="Arial" panose="020B0604020202020204" pitchFamily="34" charset="0"/>
              </a:rPr>
              <a:t> στο ποίημα του "</a:t>
            </a:r>
            <a:r>
              <a:rPr lang="el-GR" sz="2000" dirty="0" err="1">
                <a:solidFill>
                  <a:schemeClr val="accent1">
                    <a:lumMod val="75000"/>
                  </a:schemeClr>
                </a:solidFill>
                <a:ea typeface="Times New Roman" panose="02020603050405020304" pitchFamily="18" charset="0"/>
                <a:cs typeface="Arial" panose="020B0604020202020204" pitchFamily="34" charset="0"/>
              </a:rPr>
              <a:t>Πατρινέλα</a:t>
            </a:r>
            <a:r>
              <a:rPr lang="el-GR" sz="2000" dirty="0">
                <a:solidFill>
                  <a:schemeClr val="accent1">
                    <a:lumMod val="75000"/>
                  </a:schemeClr>
                </a:solidFill>
                <a:ea typeface="Times New Roman" panose="02020603050405020304" pitchFamily="18" charset="0"/>
                <a:cs typeface="Arial" panose="020B0604020202020204" pitchFamily="34" charset="0"/>
              </a:rPr>
              <a:t>" αναφέρει ότι είναι μια πανέμορφη κοπέλα που έγινε στοιχειό αφού την φυλάκισαν στο κάστρο αλυσοδεμένη και πέθανε. Μας λέει ότι δεν μπορεί να τη δει ανθρώπινο μάτι αλλά μόνο όποιος πιει μαγική σκόνη, αλλά όταν περνά κοντά του καταλαβαίνει ένα θρόισμα που τον παγώνει. Αυτό το λένε στρατιώτες που φύλαγαν σκοπιά και φυλακισμένοι όταν το κάστρο ήταν φυλακή. Βγαίνει μόνο όταν ο ουρανός δεν έχει αστέρια και τριγυρνά στις επάλξεις φωνάζοντας "μην με αρπάξεις" έχοντας στοιχειώσει όταν την άρπαξαν και την φυλάκισαν.</a:t>
            </a:r>
            <a:endParaRPr lang="el-GR" sz="2000" dirty="0">
              <a:solidFill>
                <a:schemeClr val="accent1">
                  <a:lumMod val="75000"/>
                </a:schemeClr>
              </a:solidFill>
              <a:effectLst/>
              <a:ea typeface="Calibri" panose="020F0502020204030204" pitchFamily="34" charset="0"/>
              <a:cs typeface="Times New Roman" panose="02020603050405020304" pitchFamily="18" charset="0"/>
            </a:endParaRPr>
          </a:p>
        </p:txBody>
      </p:sp>
      <p:pic>
        <p:nvPicPr>
          <p:cNvPr id="3" name="Εικόνα 2" descr="http://webadmin.lepatras.gr/files/user_uploaded/Image/WEB_LEP_2.7_Patra_Topikes_Paradoseis/Patrinela_03.jpg"/>
          <p:cNvPicPr/>
          <p:nvPr/>
        </p:nvPicPr>
        <p:blipFill>
          <a:blip r:embed="rId2">
            <a:extLst>
              <a:ext uri="{28A0092B-C50C-407E-A947-70E740481C1C}">
                <a14:useLocalDpi xmlns:a14="http://schemas.microsoft.com/office/drawing/2010/main" val="0"/>
              </a:ext>
            </a:extLst>
          </a:blip>
          <a:srcRect/>
          <a:stretch>
            <a:fillRect/>
          </a:stretch>
        </p:blipFill>
        <p:spPr bwMode="auto">
          <a:xfrm>
            <a:off x="3931280" y="4523495"/>
            <a:ext cx="2001520" cy="2095500"/>
          </a:xfrm>
          <a:prstGeom prst="rect">
            <a:avLst/>
          </a:prstGeom>
          <a:noFill/>
          <a:ln>
            <a:noFill/>
          </a:ln>
        </p:spPr>
      </p:pic>
    </p:spTree>
    <p:extLst>
      <p:ext uri="{BB962C8B-B14F-4D97-AF65-F5344CB8AC3E}">
        <p14:creationId xmlns:p14="http://schemas.microsoft.com/office/powerpoint/2010/main" val="774051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αράλλαξη">
  <a:themeElements>
    <a:clrScheme name="Κόκκινο βιολετί">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Παράλλαξη">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Παράλλαξη">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CB1D34B-5E31-4516-BA25-57132211F7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TM03457496[[fn=Παράλλαξη]]</Template>
  <TotalTime>0</TotalTime>
  <Words>310</Words>
  <Application>Microsoft Office PowerPoint</Application>
  <PresentationFormat>Προβολή στην οθόνη (4:3)</PresentationFormat>
  <Paragraphs>8</Paragraphs>
  <Slides>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4</vt:i4>
      </vt:variant>
    </vt:vector>
  </HeadingPairs>
  <TitlesOfParts>
    <vt:vector size="9" baseType="lpstr">
      <vt:lpstr>Arial</vt:lpstr>
      <vt:lpstr>Calibri</vt:lpstr>
      <vt:lpstr>Corbel</vt:lpstr>
      <vt:lpstr>Times New Roman</vt:lpstr>
      <vt:lpstr>Παράλλαξη</vt:lpstr>
      <vt:lpstr>Πατρινελα</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2015-03-03T18:47:51Z</dcterms:created>
  <dcterms:modified xsi:type="dcterms:W3CDTF">2015-03-05T21:12:06Z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TC020116339991</vt:lpwstr>
  </property>
</Properties>
</file>