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2"/>
  </p:sldMasterIdLst>
  <p:notesMasterIdLst>
    <p:notesMasterId r:id="rId11"/>
  </p:notesMasterIdLst>
  <p:handoutMasterIdLst>
    <p:handoutMasterId r:id="rId12"/>
  </p:handoutMasterIdLst>
  <p:sldIdLst>
    <p:sldId id="265" r:id="rId3"/>
    <p:sldId id="314" r:id="rId4"/>
    <p:sldId id="315" r:id="rId5"/>
    <p:sldId id="316" r:id="rId6"/>
    <p:sldId id="317" r:id="rId7"/>
    <p:sldId id="319" r:id="rId8"/>
    <p:sldId id="318" r:id="rId9"/>
    <p:sldId id="320"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68" d="100"/>
          <a:sy n="68" d="100"/>
        </p:scale>
        <p:origin x="96" y="210"/>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59088EAF-6ECA-4616-85EF-35AA19C641F3}" type="datetimeFigureOut">
              <a:rPr lang="el-GR"/>
              <a:t>5/3/2015</a:t>
            </a:fld>
            <a:endParaRPr lang="el-G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D9F912AB-2776-42F2-A957-313FC7EFEDB9}" type="slidenum">
              <a:rPr lang="el-GR"/>
              <a:t>‹#›</a:t>
            </a:fld>
            <a:endParaRPr lang="el-G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3ABD2D7A-D230-4F91-BD59-0A39C2703BA8}" type="datetimeFigureOut">
              <a:t>5/3/2015</a:t>
            </a:fld>
            <a:endParaRPr lang="el-GR"/>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F93199CD-3E1B-4AE6-990F-76F925F5EA9F}" type="slidenum">
              <a:t>‹#›</a:t>
            </a:fld>
            <a:endParaRPr lang="el-G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l-GR" smtClean="0"/>
              <a:t>Στυλ κύριου τίτλου</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4AAD347D-5ACD-4C99-B74B-A9C85AD731AF}" type="datetimeFigureOut">
              <a:rPr lang="en-US" smtClean="0"/>
              <a:t>3/5/2015</a:t>
            </a:fld>
            <a:endParaRPr lang="en-US" dirty="0"/>
          </a:p>
        </p:txBody>
      </p:sp>
      <p:sp>
        <p:nvSpPr>
          <p:cNvPr id="5" name="Footer Placeholder 4"/>
          <p:cNvSpPr>
            <a:spLocks noGrp="1"/>
          </p:cNvSpPr>
          <p:nvPr>
            <p:ph type="ftr" sz="quarter" idx="11"/>
          </p:nvPr>
        </p:nvSpPr>
        <p:spPr>
          <a:xfrm>
            <a:off x="1371243" y="4323846"/>
            <a:ext cx="6399133" cy="365125"/>
          </a:xfrm>
        </p:spPr>
        <p:txBody>
          <a:bodyPr/>
          <a:lstStyle/>
          <a:p>
            <a:endParaRPr lang="en-US" dirty="0"/>
          </a:p>
        </p:txBody>
      </p:sp>
      <p:sp>
        <p:nvSpPr>
          <p:cNvPr id="6" name="Slide Number Placeholder 5"/>
          <p:cNvSpPr>
            <a:spLocks noGrp="1"/>
          </p:cNvSpPr>
          <p:nvPr>
            <p:ph type="sldNum" sz="quarter" idx="12"/>
          </p:nvPr>
        </p:nvSpPr>
        <p:spPr>
          <a:xfrm>
            <a:off x="8075096" y="1430867"/>
            <a:ext cx="2742486"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47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3F41C87-7AD9-4845-A077-840E4A0F3F06}" type="datetimeFigureOut">
              <a:rPr lang="el-GR" smtClean="0"/>
              <a:pPr/>
              <a:t>5/3/2015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36932896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03F41C87-7AD9-4845-A077-840E4A0F3F06}" type="datetimeFigureOut">
              <a:rPr lang="el-GR" smtClean="0"/>
              <a:pPr/>
              <a:t>5/3/2015</a:t>
            </a:fld>
            <a:endParaRPr lang="el-GR" dirty="0"/>
          </a:p>
        </p:txBody>
      </p:sp>
      <p:sp>
        <p:nvSpPr>
          <p:cNvPr id="6" name="Footer Placeholder 5"/>
          <p:cNvSpPr>
            <a:spLocks noGrp="1"/>
          </p:cNvSpPr>
          <p:nvPr>
            <p:ph type="ftr" sz="quarter" idx="11"/>
          </p:nvPr>
        </p:nvSpPr>
        <p:spPr>
          <a:xfrm>
            <a:off x="685622" y="379942"/>
            <a:ext cx="6989671" cy="365125"/>
          </a:xfrm>
        </p:spPr>
        <p:txBody>
          <a:bodyPr/>
          <a:lstStyle/>
          <a:p>
            <a:endParaRPr lang="el-GR" dirty="0"/>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18050734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03F41C87-7AD9-4845-A077-840E4A0F3F06}" type="datetimeFigureOut">
              <a:rPr lang="el-GR" smtClean="0"/>
              <a:pPr/>
              <a:t>5/3/2015</a:t>
            </a:fld>
            <a:endParaRPr lang="el-GR" dirty="0"/>
          </a:p>
        </p:txBody>
      </p:sp>
      <p:sp>
        <p:nvSpPr>
          <p:cNvPr id="6" name="Footer Placeholder 5"/>
          <p:cNvSpPr>
            <a:spLocks noGrp="1"/>
          </p:cNvSpPr>
          <p:nvPr>
            <p:ph type="ftr" sz="quarter" idx="11"/>
          </p:nvPr>
        </p:nvSpPr>
        <p:spPr>
          <a:xfrm>
            <a:off x="685622" y="379942"/>
            <a:ext cx="6989671" cy="365125"/>
          </a:xfrm>
        </p:spPr>
        <p:txBody>
          <a:bodyPr/>
          <a:lstStyle/>
          <a:p>
            <a:endParaRPr lang="el-GR" dirty="0"/>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l-GR" smtClean="0"/>
              <a:pPr/>
              <a:t>‹#›</a:t>
            </a:fld>
            <a:endParaRPr lang="el-GR"/>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930353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03F41C87-7AD9-4845-A077-840E4A0F3F06}" type="datetimeFigureOut">
              <a:rPr lang="el-GR" smtClean="0"/>
              <a:pPr/>
              <a:t>5/3/2015</a:t>
            </a:fld>
            <a:endParaRPr lang="el-GR" dirty="0"/>
          </a:p>
        </p:txBody>
      </p:sp>
      <p:sp>
        <p:nvSpPr>
          <p:cNvPr id="6" name="Footer Placeholder 5"/>
          <p:cNvSpPr>
            <a:spLocks noGrp="1"/>
          </p:cNvSpPr>
          <p:nvPr>
            <p:ph type="ftr" sz="quarter" idx="11"/>
          </p:nvPr>
        </p:nvSpPr>
        <p:spPr>
          <a:xfrm>
            <a:off x="685622" y="378884"/>
            <a:ext cx="6989671" cy="365125"/>
          </a:xfrm>
        </p:spPr>
        <p:txBody>
          <a:bodyPr/>
          <a:lstStyle/>
          <a:p>
            <a:endParaRPr lang="el-GR" dirty="0"/>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11993834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03F41C87-7AD9-4845-A077-840E4A0F3F06}" type="datetimeFigureOut">
              <a:rPr lang="el-GR" smtClean="0"/>
              <a:pPr/>
              <a:t>5/3/2015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14932911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03F41C87-7AD9-4845-A077-840E4A0F3F06}" type="datetimeFigureOut">
              <a:rPr lang="el-GR" smtClean="0"/>
              <a:pPr/>
              <a:t>5/3/2015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2330507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l-GR" smtClean="0"/>
              <a:pPr/>
              <a:t>5/3/2015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26806849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03F41C87-7AD9-4845-A077-840E4A0F3F06}" type="datetimeFigureOut">
              <a:rPr lang="el-GR" smtClean="0"/>
              <a:pPr/>
              <a:t>5/3/2015</a:t>
            </a:fld>
            <a:endParaRPr lang="el-GR" dirty="0"/>
          </a:p>
        </p:txBody>
      </p:sp>
      <p:sp>
        <p:nvSpPr>
          <p:cNvPr id="5" name="Footer Placeholder 4"/>
          <p:cNvSpPr>
            <a:spLocks noGrp="1"/>
          </p:cNvSpPr>
          <p:nvPr>
            <p:ph type="ftr" sz="quarter" idx="11"/>
          </p:nvPr>
        </p:nvSpPr>
        <p:spPr>
          <a:xfrm>
            <a:off x="685622" y="381001"/>
            <a:ext cx="6989671" cy="365125"/>
          </a:xfrm>
        </p:spPr>
        <p:txBody>
          <a:bodyPr/>
          <a:lstStyle/>
          <a:p>
            <a:endParaRPr lang="el-GR" dirty="0"/>
          </a:p>
        </p:txBody>
      </p:sp>
      <p:sp>
        <p:nvSpPr>
          <p:cNvPr id="6" name="Slide Number Placeholder 5"/>
          <p:cNvSpPr>
            <a:spLocks noGrp="1"/>
          </p:cNvSpPr>
          <p:nvPr>
            <p:ph type="sldNum" sz="quarter" idx="12"/>
          </p:nvPr>
        </p:nvSpPr>
        <p:spPr>
          <a:xfrm>
            <a:off x="10859623" y="381001"/>
            <a:ext cx="643580" cy="365125"/>
          </a:xfrm>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35781435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l-GR" smtClean="0"/>
              <a:t>5/3/2015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A013F82-EE5E-44EE-A61D-E31C6657F26F}" type="slidenum">
              <a:rPr lang="el-GR" smtClean="0"/>
              <a:t>‹#›</a:t>
            </a:fld>
            <a:endParaRPr lang="el-GR"/>
          </a:p>
        </p:txBody>
      </p:sp>
    </p:spTree>
    <p:extLst>
      <p:ext uri="{BB962C8B-B14F-4D97-AF65-F5344CB8AC3E}">
        <p14:creationId xmlns:p14="http://schemas.microsoft.com/office/powerpoint/2010/main" val="6994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l-GR" smtClean="0"/>
              <a:t>Στυλ κύριου τίτλου</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03F41C87-7AD9-4845-A077-840E4A0F3F06}" type="datetimeFigureOut">
              <a:rPr lang="el-GR" smtClean="0"/>
              <a:t>5/3/2015</a:t>
            </a:fld>
            <a:endParaRPr lang="el-GR"/>
          </a:p>
        </p:txBody>
      </p:sp>
      <p:sp>
        <p:nvSpPr>
          <p:cNvPr id="5" name="Footer Placeholder 4"/>
          <p:cNvSpPr>
            <a:spLocks noGrp="1"/>
          </p:cNvSpPr>
          <p:nvPr>
            <p:ph type="ftr" sz="quarter" idx="11"/>
          </p:nvPr>
        </p:nvSpPr>
        <p:spPr>
          <a:xfrm>
            <a:off x="685622" y="381002"/>
            <a:ext cx="6989671" cy="364065"/>
          </a:xfrm>
        </p:spPr>
        <p:txBody>
          <a:bodyPr/>
          <a:lstStyle/>
          <a:p>
            <a:endParaRPr lang="el-GR"/>
          </a:p>
        </p:txBody>
      </p:sp>
      <p:sp>
        <p:nvSpPr>
          <p:cNvPr id="6" name="Slide Number Placeholder 5"/>
          <p:cNvSpPr>
            <a:spLocks noGrp="1"/>
          </p:cNvSpPr>
          <p:nvPr>
            <p:ph type="sldNum" sz="quarter" idx="12"/>
          </p:nvPr>
        </p:nvSpPr>
        <p:spPr>
          <a:xfrm>
            <a:off x="10859623" y="381001"/>
            <a:ext cx="643580" cy="365125"/>
          </a:xfrm>
        </p:spPr>
        <p:txBody>
          <a:bodyPr/>
          <a:lstStyle/>
          <a:p>
            <a:fld id="{2A013F82-EE5E-44EE-A61D-E31C6657F26F}" type="slidenum">
              <a:rPr lang="el-GR" smtClean="0"/>
              <a:t>‹#›</a:t>
            </a:fld>
            <a:endParaRPr lang="el-GR"/>
          </a:p>
        </p:txBody>
      </p:sp>
    </p:spTree>
    <p:extLst>
      <p:ext uri="{BB962C8B-B14F-4D97-AF65-F5344CB8AC3E}">
        <p14:creationId xmlns:p14="http://schemas.microsoft.com/office/powerpoint/2010/main" val="238581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l-GR" smtClean="0"/>
              <a:t>5/3/2015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t>‹#›</a:t>
            </a:fld>
            <a:endParaRPr lang="el-GR"/>
          </a:p>
        </p:txBody>
      </p:sp>
    </p:spTree>
    <p:extLst>
      <p:ext uri="{BB962C8B-B14F-4D97-AF65-F5344CB8AC3E}">
        <p14:creationId xmlns:p14="http://schemas.microsoft.com/office/powerpoint/2010/main" val="322637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5622" y="3132667"/>
            <a:ext cx="5310392"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0593" y="3132667"/>
            <a:ext cx="5332611"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l-GR" smtClean="0"/>
              <a:t>5/3/2015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A013F82-EE5E-44EE-A61D-E31C6657F26F}" type="slidenum">
              <a:rPr lang="el-GR" smtClean="0"/>
              <a:t>‹#›</a:t>
            </a:fld>
            <a:endParaRPr lang="el-GR"/>
          </a:p>
        </p:txBody>
      </p:sp>
    </p:spTree>
    <p:extLst>
      <p:ext uri="{BB962C8B-B14F-4D97-AF65-F5344CB8AC3E}">
        <p14:creationId xmlns:p14="http://schemas.microsoft.com/office/powerpoint/2010/main" val="22756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l-GR" smtClean="0"/>
              <a:t>5/3/2015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A013F82-EE5E-44EE-A61D-E31C6657F26F}" type="slidenum">
              <a:rPr lang="el-GR" smtClean="0"/>
              <a:t>‹#›</a:t>
            </a:fld>
            <a:endParaRPr lang="el-GR"/>
          </a:p>
        </p:txBody>
      </p:sp>
    </p:spTree>
    <p:extLst>
      <p:ext uri="{BB962C8B-B14F-4D97-AF65-F5344CB8AC3E}">
        <p14:creationId xmlns:p14="http://schemas.microsoft.com/office/powerpoint/2010/main" val="344494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l-GR" smtClean="0"/>
              <a:pPr/>
              <a:t>5/3/2015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943354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l-GR" smtClean="0"/>
              <a:t>Στυλ κύριου τίτλου</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3F41C87-7AD9-4845-A077-840E4A0F3F06}" type="datetimeFigureOut">
              <a:rPr lang="el-GR" smtClean="0"/>
              <a:t>5/3/2015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t>‹#›</a:t>
            </a:fld>
            <a:endParaRPr lang="el-GR"/>
          </a:p>
        </p:txBody>
      </p:sp>
    </p:spTree>
    <p:extLst>
      <p:ext uri="{BB962C8B-B14F-4D97-AF65-F5344CB8AC3E}">
        <p14:creationId xmlns:p14="http://schemas.microsoft.com/office/powerpoint/2010/main" val="199655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3F41C87-7AD9-4845-A077-840E4A0F3F06}" type="datetimeFigureOut">
              <a:rPr lang="el-GR" smtClean="0"/>
              <a:pPr/>
              <a:t>5/3/2015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A013F82-EE5E-44EE-A61D-E31C6657F26F}" type="slidenum">
              <a:rPr lang="el-GR" smtClean="0"/>
              <a:pPr/>
              <a:t>‹#›</a:t>
            </a:fld>
            <a:endParaRPr lang="el-GR"/>
          </a:p>
        </p:txBody>
      </p:sp>
    </p:spTree>
    <p:extLst>
      <p:ext uri="{BB962C8B-B14F-4D97-AF65-F5344CB8AC3E}">
        <p14:creationId xmlns:p14="http://schemas.microsoft.com/office/powerpoint/2010/main" val="81034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F41C87-7AD9-4845-A077-840E4A0F3F06}" type="datetimeFigureOut">
              <a:rPr lang="el-GR" smtClean="0"/>
              <a:pPr/>
              <a:t>5/3/2015</a:t>
            </a:fld>
            <a:endParaRPr lang="el-GR" dirty="0"/>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013F82-EE5E-44EE-A61D-E31C6657F26F}" type="slidenum">
              <a:rPr lang="el-GR" smtClean="0"/>
              <a:pPr/>
              <a:t>‹#›</a:t>
            </a:fld>
            <a:endParaRPr lang="el-GR"/>
          </a:p>
        </p:txBody>
      </p:sp>
    </p:spTree>
    <p:extLst>
      <p:ext uri="{BB962C8B-B14F-4D97-AF65-F5344CB8AC3E}">
        <p14:creationId xmlns:p14="http://schemas.microsoft.com/office/powerpoint/2010/main" val="368084310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ommons.wikimedia.org/wiki/File:Fortress1.JP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mmons.wikimedia.org/wiki/File:Patras_Fortress_9.JP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ommons.wikimedia.org/wiki/File:Patrasfortress.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girismata.skai.gr/default.asp?pid=2&amp;vid=458&amp;rid=18&amp;cid=" TargetMode="External"/><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girismata.skai.gr/default.asp?pid=2&amp;vid=458&amp;rid=18&amp;c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2133972" y="1340768"/>
            <a:ext cx="7824092" cy="1470025"/>
          </a:xfrm>
          <a:prstGeom prst="rect">
            <a:avLst/>
          </a:prstGeom>
        </p:spPr>
        <p:txBody>
          <a:bodyPr vert="horz" lIns="91440" tIns="45720" rIns="91440" bIns="45720" rtlCol="0" anchor="b">
            <a:normAutofit/>
          </a:bodyPr>
          <a:lstStyle>
            <a:lvl1pPr algn="l" defTabSz="914126" rtl="0" eaLnBrk="1" latinLnBrk="0" hangingPunct="1">
              <a:lnSpc>
                <a:spcPct val="90000"/>
              </a:lnSpc>
              <a:spcBef>
                <a:spcPct val="0"/>
              </a:spcBef>
              <a:buNone/>
              <a:defRPr sz="5998" kern="1200" cap="all" baseline="0">
                <a:solidFill>
                  <a:schemeClr val="tx1"/>
                </a:solidFill>
                <a:latin typeface="+mj-lt"/>
                <a:ea typeface="+mj-ea"/>
                <a:cs typeface="+mj-cs"/>
              </a:defRPr>
            </a:lvl1pPr>
          </a:lstStyle>
          <a:p>
            <a:pPr>
              <a:spcBef>
                <a:spcPct val="20000"/>
              </a:spcBef>
            </a:pPr>
            <a:r>
              <a:rPr lang="el-GR" sz="8000" i="1" cap="none" dirty="0" smtClean="0">
                <a:latin typeface="Candara" panose="020E0502030303020204" pitchFamily="34" charset="0"/>
                <a:ea typeface="Batang" panose="02030600000101010101" pitchFamily="18" charset="-127"/>
                <a:cs typeface="+mn-cs"/>
              </a:rPr>
              <a:t>Κ</a:t>
            </a:r>
            <a:r>
              <a:rPr lang="el-GR" sz="5400" i="1" cap="none" dirty="0" smtClean="0">
                <a:latin typeface="Candara" panose="020E0502030303020204" pitchFamily="34" charset="0"/>
                <a:ea typeface="Batang" panose="02030600000101010101" pitchFamily="18" charset="-127"/>
                <a:cs typeface="+mn-cs"/>
              </a:rPr>
              <a:t>ΑΣΤΡΟ</a:t>
            </a:r>
            <a:r>
              <a:rPr lang="el-GR" sz="8000" i="1" cap="none" dirty="0" smtClean="0">
                <a:latin typeface="Candara" panose="020E0502030303020204" pitchFamily="34" charset="0"/>
                <a:ea typeface="Batang" panose="02030600000101010101" pitchFamily="18" charset="-127"/>
                <a:cs typeface="+mn-cs"/>
              </a:rPr>
              <a:t> Π</a:t>
            </a:r>
            <a:r>
              <a:rPr lang="el-GR" sz="5400" i="1" cap="none" dirty="0" smtClean="0">
                <a:latin typeface="Candara" panose="020E0502030303020204" pitchFamily="34" charset="0"/>
                <a:ea typeface="Batang" panose="02030600000101010101" pitchFamily="18" charset="-127"/>
                <a:cs typeface="+mn-cs"/>
              </a:rPr>
              <a:t>ΑΤΡΑΣ</a:t>
            </a:r>
            <a:endParaRPr lang="el-GR" sz="5400" i="1" cap="none" dirty="0">
              <a:latin typeface="Candara" panose="020E0502030303020204" pitchFamily="34" charset="0"/>
              <a:ea typeface="Batang" panose="02030600000101010101" pitchFamily="18" charset="-127"/>
              <a:cs typeface="+mn-cs"/>
            </a:endParaRPr>
          </a:p>
        </p:txBody>
      </p:sp>
      <p:sp>
        <p:nvSpPr>
          <p:cNvPr id="6" name="Subtitle 2"/>
          <p:cNvSpPr txBox="1">
            <a:spLocks/>
          </p:cNvSpPr>
          <p:nvPr>
            <p:custDataLst>
              <p:tags r:id="rId2"/>
            </p:custDataLst>
          </p:nvPr>
        </p:nvSpPr>
        <p:spPr>
          <a:xfrm>
            <a:off x="2133972" y="3429000"/>
            <a:ext cx="5976664" cy="1512168"/>
          </a:xfrm>
          <a:prstGeom prst="rect">
            <a:avLst/>
          </a:prstGeom>
        </p:spPr>
        <p:txBody>
          <a:bodyPr vert="horz" lIns="91440" tIns="45720" rIns="91440" bIns="45720" rtlCol="0">
            <a:noAutofit/>
          </a:bodyPr>
          <a:lstStyle>
            <a:lvl1pPr marL="0" indent="0" algn="l" defTabSz="914126" rtl="0" eaLnBrk="1" latinLnBrk="0" hangingPunct="1">
              <a:lnSpc>
                <a:spcPct val="90000"/>
              </a:lnSpc>
              <a:spcBef>
                <a:spcPts val="1000"/>
              </a:spcBef>
              <a:buFont typeface="Arial" panose="020B0604020202020204" pitchFamily="34" charset="0"/>
              <a:buNone/>
              <a:defRPr sz="1999" kern="1200">
                <a:solidFill>
                  <a:schemeClr val="tx1"/>
                </a:solidFill>
                <a:latin typeface="+mn-lt"/>
                <a:ea typeface="+mn-ea"/>
                <a:cs typeface="+mn-cs"/>
              </a:defRPr>
            </a:lvl1pPr>
            <a:lvl2pPr marL="457063" indent="0" algn="ctr" defTabSz="914126"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2pPr>
            <a:lvl3pPr marL="914126" indent="0" algn="ctr" defTabSz="914126"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3pPr>
            <a:lvl4pPr marL="1371189"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251"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314"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377"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199440"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6503"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3000" b="1" i="1" dirty="0" smtClean="0">
                <a:latin typeface="Candara" panose="020E0502030303020204" pitchFamily="34" charset="0"/>
                <a:ea typeface="Batang" panose="02030600000101010101" pitchFamily="18" charset="-127"/>
              </a:rPr>
              <a:t>Όλγα </a:t>
            </a:r>
            <a:r>
              <a:rPr lang="el-GR" sz="3000" b="1" i="1" dirty="0" err="1" smtClean="0">
                <a:latin typeface="Candara" panose="020E0502030303020204" pitchFamily="34" charset="0"/>
                <a:ea typeface="Batang" panose="02030600000101010101" pitchFamily="18" charset="-127"/>
              </a:rPr>
              <a:t>Καϊμακά</a:t>
            </a:r>
            <a:endParaRPr lang="el-GR" sz="3000" b="1" i="1" dirty="0" smtClean="0">
              <a:latin typeface="Candara" panose="020E0502030303020204" pitchFamily="34" charset="0"/>
              <a:ea typeface="Batang" panose="02030600000101010101" pitchFamily="18" charset="-127"/>
            </a:endParaRPr>
          </a:p>
          <a:p>
            <a:r>
              <a:rPr lang="el-GR" sz="3000" b="1" i="1" dirty="0" smtClean="0">
                <a:latin typeface="Candara" panose="020E0502030303020204" pitchFamily="34" charset="0"/>
                <a:ea typeface="Batang" panose="02030600000101010101" pitchFamily="18" charset="-127"/>
              </a:rPr>
              <a:t> Ε΄ Τάξη</a:t>
            </a:r>
          </a:p>
          <a:p>
            <a:r>
              <a:rPr lang="el-GR" sz="3000" b="1" i="1" dirty="0" smtClean="0">
                <a:latin typeface="Candara" panose="020E0502030303020204" pitchFamily="34" charset="0"/>
                <a:ea typeface="Batang" panose="02030600000101010101" pitchFamily="18" charset="-127"/>
              </a:rPr>
              <a:t> 43ο Δημοτικό Σχολείο Πάτρας</a:t>
            </a:r>
            <a:endParaRPr lang="el-GR" sz="3000" b="1" i="1" dirty="0">
              <a:latin typeface="Candara" panose="020E0502030303020204" pitchFamily="34" charset="0"/>
              <a:ea typeface="Batang" panose="02030600000101010101" pitchFamily="18" charset="-127"/>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Πλαίσιο κειμένου 2"/>
          <p:cNvSpPr txBox="1">
            <a:spLocks noChangeArrowheads="1"/>
          </p:cNvSpPr>
          <p:nvPr/>
        </p:nvSpPr>
        <p:spPr bwMode="auto">
          <a:xfrm>
            <a:off x="7822604" y="5052304"/>
            <a:ext cx="4248472" cy="584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rgbClr val="252525"/>
                </a:solidFill>
                <a:effectLst/>
                <a:latin typeface="Candara" panose="020E0502030303020204" pitchFamily="34" charset="0"/>
                <a:ea typeface="Times New Roman" panose="02020603050405020304" pitchFamily="18" charset="0"/>
                <a:cs typeface="Arial" panose="020B0604020202020204" pitchFamily="34" charset="0"/>
              </a:rPr>
              <a:t>Το φρούριο της Πάτρας, σε απεικόνιση του περασμένου αιώνα</a:t>
            </a:r>
            <a:endParaRPr kumimoji="0" lang="el-GR" altLang="el-GR" sz="1600" b="0" i="0" u="none" strike="noStrike" cap="none" normalizeH="0" baseline="0" dirty="0" smtClean="0">
              <a:ln>
                <a:noFill/>
              </a:ln>
              <a:solidFill>
                <a:schemeClr val="tx1"/>
              </a:solidFill>
              <a:effectLst/>
              <a:latin typeface="Candara" panose="020E0502030303020204" pitchFamily="34" charset="0"/>
            </a:endParaRPr>
          </a:p>
        </p:txBody>
      </p:sp>
      <p:sp>
        <p:nvSpPr>
          <p:cNvPr id="6" name="Rectangle 4"/>
          <p:cNvSpPr>
            <a:spLocks noChangeArrowheads="1"/>
          </p:cNvSpPr>
          <p:nvPr/>
        </p:nvSpPr>
        <p:spPr bwMode="auto">
          <a:xfrm>
            <a:off x="261764" y="404664"/>
            <a:ext cx="799288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600" b="0" i="0" u="none" strike="noStrike" cap="none" normalizeH="0" baseline="0" dirty="0" smtClean="0">
                <a:ln>
                  <a:noFill/>
                </a:ln>
                <a:effectLst/>
                <a:latin typeface="Candara" panose="020E0502030303020204" pitchFamily="34" charset="0"/>
                <a:ea typeface="Times New Roman" panose="02020603050405020304" pitchFamily="18" charset="0"/>
                <a:cs typeface="Arial" panose="020B0604020202020204" pitchFamily="34" charset="0"/>
              </a:rPr>
              <a:t>Το </a:t>
            </a:r>
            <a:r>
              <a:rPr kumimoji="0" lang="el-GR" altLang="el-GR" sz="2600" b="1" i="0" u="none" strike="noStrike" cap="none" normalizeH="0" baseline="0" dirty="0" smtClean="0">
                <a:ln>
                  <a:noFill/>
                </a:ln>
                <a:effectLst/>
                <a:latin typeface="Candara" panose="020E0502030303020204" pitchFamily="34" charset="0"/>
                <a:ea typeface="Times New Roman" panose="02020603050405020304" pitchFamily="18" charset="0"/>
                <a:cs typeface="Arial" panose="020B0604020202020204" pitchFamily="34" charset="0"/>
              </a:rPr>
              <a:t>Κάστρο της Πάτρας,</a:t>
            </a:r>
            <a:r>
              <a:rPr kumimoji="0" lang="el-GR" altLang="el-GR" sz="2600" b="0" i="0" u="none" strike="noStrike" cap="none" normalizeH="0" baseline="0" dirty="0" smtClean="0">
                <a:ln>
                  <a:noFill/>
                </a:ln>
                <a:effectLst/>
                <a:latin typeface="Candara" panose="020E0502030303020204" pitchFamily="34" charset="0"/>
                <a:ea typeface="Calibri" panose="020F0502020204030204" pitchFamily="34" charset="0"/>
                <a:cs typeface="Times New Roman" panose="02020603050405020304" pitchFamily="18" charset="0"/>
              </a:rPr>
              <a:t> μεγάλο βυζαντινό οχυρωματικό έργο,</a:t>
            </a:r>
            <a:r>
              <a:rPr kumimoji="0" lang="el-GR" altLang="el-GR" sz="2600" b="0" i="0" u="none" strike="noStrike" cap="none" normalizeH="0" baseline="0" dirty="0" smtClean="0">
                <a:ln>
                  <a:noFill/>
                </a:ln>
                <a:effectLst/>
                <a:latin typeface="Candara" panose="020E0502030303020204" pitchFamily="34" charset="0"/>
                <a:ea typeface="Times New Roman" panose="02020603050405020304" pitchFamily="18" charset="0"/>
                <a:cs typeface="Arial" panose="020B0604020202020204" pitchFamily="34" charset="0"/>
              </a:rPr>
              <a:t> χτίστηκε κατά το δεύτερο μισό του 6ου μ.Χ. αιώνα, επάνω στα ερείπια της αρχαίας</a:t>
            </a:r>
            <a:r>
              <a:rPr kumimoji="0" lang="el-GR" altLang="el-GR" sz="2600" b="0" i="0" u="none" strike="noStrike" cap="none" normalizeH="0" dirty="0" smtClean="0">
                <a:ln>
                  <a:noFill/>
                </a:ln>
                <a:effectLst/>
                <a:latin typeface="Candara" panose="020E0502030303020204" pitchFamily="34" charset="0"/>
                <a:ea typeface="Times New Roman" panose="02020603050405020304" pitchFamily="18" charset="0"/>
                <a:cs typeface="Arial" panose="020B0604020202020204" pitchFamily="34" charset="0"/>
              </a:rPr>
              <a:t> Ακρόπολης.</a:t>
            </a:r>
            <a:r>
              <a:rPr kumimoji="0" lang="el-GR" altLang="el-GR" sz="2600" b="0" i="0" u="none" strike="noStrike" cap="none" normalizeH="0" baseline="0" dirty="0" smtClean="0">
                <a:ln>
                  <a:noFill/>
                </a:ln>
                <a:effectLst/>
                <a:latin typeface="Candara" panose="020E0502030303020204" pitchFamily="34" charset="0"/>
                <a:ea typeface="Times New Roman" panose="02020603050405020304" pitchFamily="18" charset="0"/>
                <a:cs typeface="Arial" panose="020B0604020202020204" pitchFamily="34" charset="0"/>
              </a:rPr>
              <a:t> Βρίσκεται σε ένα χαμηλό λόφο του</a:t>
            </a:r>
            <a:r>
              <a:rPr kumimoji="0" lang="el-GR" altLang="el-GR" sz="2600" b="0" i="0" u="none" strike="noStrike" cap="none" normalizeH="0" dirty="0" smtClean="0">
                <a:ln>
                  <a:noFill/>
                </a:ln>
                <a:effectLst/>
                <a:latin typeface="Candara" panose="020E0502030303020204" pitchFamily="34" charset="0"/>
                <a:ea typeface="Times New Roman" panose="02020603050405020304" pitchFamily="18" charset="0"/>
                <a:cs typeface="Arial" panose="020B0604020202020204" pitchFamily="34" charset="0"/>
              </a:rPr>
              <a:t> Παναχαϊκού </a:t>
            </a:r>
            <a:r>
              <a:rPr kumimoji="0" lang="el-GR" altLang="el-GR" sz="2600" b="0" i="0" u="none" strike="noStrike" cap="none" normalizeH="0" baseline="0" dirty="0" smtClean="0">
                <a:ln>
                  <a:noFill/>
                </a:ln>
                <a:effectLst/>
                <a:latin typeface="Candara" panose="020E0502030303020204" pitchFamily="34" charset="0"/>
                <a:ea typeface="Times New Roman" panose="02020603050405020304" pitchFamily="18" charset="0"/>
                <a:cs typeface="Arial" panose="020B0604020202020204" pitchFamily="34" charset="0"/>
              </a:rPr>
              <a:t>σε απόσταση 800 μέτρων περίπου από την ακτή. Τα τείχη του περικλείουν μία έκταση 22.725 τ.μ. και αποτελείται από έναν τριγωνικό εξωτερικό περίβολο, ενισχυμένο με πύργους και προμαχώνες, που προστατεύονταν αρχικά από βαθιά τάφρο και ένα εσωτερικό περίβολο που υψώνεται στη Β.Α. γωνία και επίσης περιβάλλεται από τάφρο.</a:t>
            </a:r>
            <a:endParaRPr kumimoji="0" lang="el-GR" altLang="el-GR" sz="2600" b="0" i="0" u="none" strike="noStrike" cap="none" normalizeH="0" baseline="0" dirty="0" smtClean="0">
              <a:ln>
                <a:noFill/>
              </a:ln>
              <a:effectLst/>
              <a:latin typeface="Candara" panose="020E0502030303020204" pitchFamily="34" charset="0"/>
            </a:endParaRPr>
          </a:p>
        </p:txBody>
      </p:sp>
      <p:pic>
        <p:nvPicPr>
          <p:cNvPr id="7" name="Εικόνα 6" descr="http://upload.wikimedia.org/wikipedia/commons/thumb/4/45/Fortress1.JPG/250px-Fortress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54651" y="548680"/>
            <a:ext cx="3672409" cy="4248472"/>
          </a:xfrm>
          <a:prstGeom prst="rect">
            <a:avLst/>
          </a:prstGeom>
          <a:noFill/>
          <a:ln>
            <a:noFill/>
          </a:ln>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3" name="Εικόνα 3" descr="http://upload.wikimedia.org/wikipedia/commons/thumb/b/b7/Patras_Fortress_9.JPG/300px-Patras_Fortress_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49" y="1916832"/>
            <a:ext cx="3519776" cy="2506340"/>
          </a:xfrm>
          <a:prstGeom prst="rect">
            <a:avLst/>
          </a:prstGeom>
          <a:noFill/>
          <a:extLst>
            <a:ext uri="{909E8E84-426E-40DD-AFC4-6F175D3DCCD1}">
              <a14:hiddenFill xmlns:a14="http://schemas.microsoft.com/office/drawing/2010/main">
                <a:solidFill>
                  <a:srgbClr val="FFFFFF"/>
                </a:solidFill>
              </a14:hiddenFill>
            </a:ext>
          </a:extLst>
        </p:spPr>
      </p:pic>
      <p:sp>
        <p:nvSpPr>
          <p:cNvPr id="7" name="Πλαίσιο κειμένου 2"/>
          <p:cNvSpPr txBox="1">
            <a:spLocks noChangeArrowheads="1"/>
          </p:cNvSpPr>
          <p:nvPr/>
        </p:nvSpPr>
        <p:spPr bwMode="auto">
          <a:xfrm>
            <a:off x="425074" y="4581128"/>
            <a:ext cx="2905125" cy="5540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rgbClr val="252525"/>
                </a:solidFill>
                <a:effectLst/>
                <a:latin typeface="Candara" panose="020E0502030303020204" pitchFamily="34" charset="0"/>
                <a:ea typeface="Times New Roman" panose="02020603050405020304" pitchFamily="18" charset="0"/>
                <a:cs typeface="Arial" panose="020B0604020202020204" pitchFamily="34" charset="0"/>
              </a:rPr>
              <a:t>Σχεδιάγραμμα του κάστρου αναρτημένο στην είσοδο του</a:t>
            </a:r>
            <a:endParaRPr kumimoji="0" lang="el-GR" altLang="el-GR" sz="1600" b="0" i="0" u="none" strike="noStrike" cap="none" normalizeH="0" baseline="0" dirty="0" smtClean="0">
              <a:ln>
                <a:noFill/>
              </a:ln>
              <a:solidFill>
                <a:schemeClr val="tx1"/>
              </a:solidFill>
              <a:effectLst/>
              <a:latin typeface="Candara" panose="020E0502030303020204" pitchFamily="34" charset="0"/>
            </a:endParaRPr>
          </a:p>
        </p:txBody>
      </p:sp>
      <p:sp>
        <p:nvSpPr>
          <p:cNvPr id="8" name="Rectangle 3"/>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5"/>
          <p:cNvSpPr>
            <a:spLocks noChangeArrowheads="1"/>
          </p:cNvSpPr>
          <p:nvPr/>
        </p:nvSpPr>
        <p:spPr bwMode="auto">
          <a:xfrm>
            <a:off x="3646140" y="663074"/>
            <a:ext cx="8326661"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600"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Arial" panose="020B0604020202020204" pitchFamily="34" charset="0"/>
              </a:rPr>
              <a:t>Κατασκευάστηκε από τον Ιουστινιανό μετά τον καταστροφικό σεισμό του 551 με υλικά προχριστιανικών οικοδομημάτων για την άμυνα της περιοχής και των κατοίκων της. Στους αιώνες που ακολούθησαν και έως το Β΄</a:t>
            </a:r>
            <a:r>
              <a:rPr kumimoji="0" lang="el-GR" altLang="el-GR" sz="2600" b="0" i="0" u="none" strike="noStrike" cap="none" normalizeH="0" dirty="0" smtClean="0">
                <a:ln>
                  <a:noFill/>
                </a:ln>
                <a:solidFill>
                  <a:schemeClr val="tx1"/>
                </a:solidFill>
                <a:effectLst/>
                <a:latin typeface="Candara" panose="020E0502030303020204" pitchFamily="34" charset="0"/>
                <a:ea typeface="Times New Roman" panose="02020603050405020304" pitchFamily="18" charset="0"/>
                <a:cs typeface="Arial" panose="020B0604020202020204" pitchFamily="34" charset="0"/>
              </a:rPr>
              <a:t> Παγκόσμιο Πόλεμο</a:t>
            </a:r>
            <a:r>
              <a:rPr kumimoji="0" lang="el-GR" altLang="el-GR" sz="2600"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Arial" panose="020B0604020202020204" pitchFamily="34" charset="0"/>
              </a:rPr>
              <a:t>, παρέμεινε σε αδιάκοπη χρήση για την άμυνα της πόλης, αλλά και ως διοικητικό και στρατιωτικό κέντρο. Στους Βυζαντινούς αιώνες, μέχρι τον ερχομό των Φράγκων (1205) το πολιόρκησαν Σλάβοι, Σαρακηνοί, Βούλγαροι, Νορμανδοί κ.ά. χωρίς όμως να κατορθώσουν να το κατακτήσουν. Στα 805 μ.Χ. οι κάτοικοι της πόλης πολιορκήθηκαν στο κάστρο από Σλάβους και Σαρακηνούς και η νίκη τους που αποδόθηκε σε θαύμα του πολιούχου Αγίου Ανδρέα, ήταν σημαντική για την αναχαίτιση των βαρβαρικών επιδρομών στην Πελοπόννησο.</a:t>
            </a:r>
            <a:endParaRPr kumimoji="0" lang="el-GR" altLang="el-GR" sz="2600" b="0" i="0" u="none" strike="noStrike" cap="none" normalizeH="0" baseline="0" dirty="0" smtClean="0">
              <a:ln>
                <a:noFill/>
              </a:ln>
              <a:solidFill>
                <a:schemeClr val="tx1"/>
              </a:solidFill>
              <a:effectLst/>
              <a:latin typeface="Candara" panose="020E0502030303020204" pitchFamily="34" charset="0"/>
            </a:endParaRPr>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60187" y="1052736"/>
            <a:ext cx="11128638" cy="2592288"/>
          </a:xfrm>
        </p:spPr>
        <p:txBody>
          <a:bodyPr>
            <a:noAutofit/>
          </a:bodyPr>
          <a:lstStyle/>
          <a:p>
            <a:pPr algn="just"/>
            <a:r>
              <a:rPr lang="el-GR" sz="2600" cap="none" dirty="0" smtClean="0">
                <a:solidFill>
                  <a:srgbClr val="FFFFFF"/>
                </a:solidFill>
                <a:latin typeface="Candara" panose="020E0502030303020204" pitchFamily="34" charset="0"/>
              </a:rPr>
              <a:t>Οι </a:t>
            </a:r>
            <a:r>
              <a:rPr lang="el-GR" sz="2600" cap="none" dirty="0" err="1" smtClean="0">
                <a:solidFill>
                  <a:srgbClr val="FFFFFF"/>
                </a:solidFill>
                <a:latin typeface="Candara" panose="020E0502030303020204" pitchFamily="34" charset="0"/>
              </a:rPr>
              <a:t>φράγκοι</a:t>
            </a:r>
            <a:r>
              <a:rPr lang="el-GR" sz="2600" cap="none" dirty="0" smtClean="0">
                <a:solidFill>
                  <a:srgbClr val="FFFFFF"/>
                </a:solidFill>
                <a:latin typeface="Candara" panose="020E0502030303020204" pitchFamily="34" charset="0"/>
              </a:rPr>
              <a:t> σταυροφόροι, το μεγάλωσαν, το ενίσχυσαν και άνοιξαν τάφρο στις τρεις πλευρές του. Το 1278 υποθηκεύτηκε στο </a:t>
            </a:r>
            <a:r>
              <a:rPr lang="el-GR" sz="2600" cap="none" dirty="0" err="1" smtClean="0">
                <a:solidFill>
                  <a:srgbClr val="FFFFFF"/>
                </a:solidFill>
                <a:latin typeface="Candara" panose="020E0502030303020204" pitchFamily="34" charset="0"/>
              </a:rPr>
              <a:t>λατίνο</a:t>
            </a:r>
            <a:r>
              <a:rPr lang="el-GR" sz="2600" cap="none" dirty="0" smtClean="0">
                <a:solidFill>
                  <a:srgbClr val="FFFFFF"/>
                </a:solidFill>
                <a:latin typeface="Candara" panose="020E0502030303020204" pitchFamily="34" charset="0"/>
              </a:rPr>
              <a:t> αρχιεπίσκοπο ενώ το 1408 παραχωρήθηκε από τον πάπα για πέντε χρόνια και έναντι μισθώματος, στους ενετούς. Στα χέρια του </a:t>
            </a:r>
            <a:r>
              <a:rPr lang="el-GR" sz="2600" cap="none" dirty="0" err="1" smtClean="0">
                <a:solidFill>
                  <a:srgbClr val="FFFFFF"/>
                </a:solidFill>
                <a:latin typeface="Candara" panose="020E0502030303020204" pitchFamily="34" charset="0"/>
              </a:rPr>
              <a:t>λατίνου</a:t>
            </a:r>
            <a:r>
              <a:rPr lang="el-GR" sz="2600" cap="none" dirty="0" smtClean="0">
                <a:solidFill>
                  <a:srgbClr val="FFFFFF"/>
                </a:solidFill>
                <a:latin typeface="Candara" panose="020E0502030303020204" pitchFamily="34" charset="0"/>
              </a:rPr>
              <a:t> αρχιεπισκόπου έμεινε έως το 1430 που απελευθερώθηκε από τον Κωνσταντίνο Παλαιολόγο. Ο Κωνσταντίνος προχώρησε σε προσθήκες και επισκευές των τειχών. </a:t>
            </a:r>
            <a:endParaRPr lang="el-GR" sz="2600" cap="none" dirty="0">
              <a:solidFill>
                <a:srgbClr val="FFFFFF"/>
              </a:solidFill>
              <a:latin typeface="Candara" panose="020E0502030303020204" pitchFamily="34" charset="0"/>
            </a:endParaRPr>
          </a:p>
        </p:txBody>
      </p:sp>
      <p:pic>
        <p:nvPicPr>
          <p:cNvPr id="3" name="Εικόνα 2" descr="http://upload.wikimedia.org/wikipedia/commons/thumb/3/35/Patrasfortress.JPG/250px-Patrasfortres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429000"/>
            <a:ext cx="4680520" cy="3240360"/>
          </a:xfrm>
          <a:prstGeom prst="rect">
            <a:avLst/>
          </a:prstGeom>
          <a:noFill/>
          <a:ln>
            <a:noFill/>
          </a:ln>
        </p:spPr>
      </p:pic>
      <p:sp>
        <p:nvSpPr>
          <p:cNvPr id="4" name="Πλαίσιο κειμένου 2"/>
          <p:cNvSpPr txBox="1">
            <a:spLocks noChangeArrowheads="1"/>
          </p:cNvSpPr>
          <p:nvPr/>
        </p:nvSpPr>
        <p:spPr bwMode="auto">
          <a:xfrm>
            <a:off x="6592133" y="4797152"/>
            <a:ext cx="4896544" cy="6403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ts val="1680"/>
              </a:lnSpc>
              <a:spcAft>
                <a:spcPts val="800"/>
              </a:spcAft>
            </a:pPr>
            <a:r>
              <a:rPr lang="el-GR" sz="1600" dirty="0">
                <a:solidFill>
                  <a:srgbClr val="252525"/>
                </a:solidFill>
                <a:effectLst/>
                <a:latin typeface="Candara" panose="020E0502030303020204" pitchFamily="34" charset="0"/>
                <a:ea typeface="Times New Roman" panose="02020603050405020304" pitchFamily="18" charset="0"/>
                <a:cs typeface="Arial" panose="020B0604020202020204" pitchFamily="34" charset="0"/>
              </a:rPr>
              <a:t>Άποψη της πόλης από το φρούριο, από επιστολικό δελτάριο του περασμένου αιώνα</a:t>
            </a:r>
            <a:endParaRPr lang="el-GR" sz="16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ndara" panose="020E0502030303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Ορθογώνιο 1"/>
          <p:cNvSpPr/>
          <p:nvPr/>
        </p:nvSpPr>
        <p:spPr>
          <a:xfrm>
            <a:off x="981844" y="764024"/>
            <a:ext cx="10225136" cy="6093976"/>
          </a:xfrm>
          <a:prstGeom prst="rect">
            <a:avLst/>
          </a:prstGeom>
        </p:spPr>
        <p:txBody>
          <a:bodyPr wrap="square">
            <a:spAutoFit/>
          </a:bodyPr>
          <a:lstStyle/>
          <a:p>
            <a:pPr algn="just">
              <a:lnSpc>
                <a:spcPct val="150000"/>
              </a:lnSpc>
              <a:spcBef>
                <a:spcPts val="600"/>
              </a:spcBef>
              <a:spcAft>
                <a:spcPts val="600"/>
              </a:spcAft>
            </a:pPr>
            <a:r>
              <a:rPr lang="el-GR" sz="2600" dirty="0" smtClean="0">
                <a:latin typeface="Candara" panose="020E0502030303020204" pitchFamily="34" charset="0"/>
                <a:ea typeface="Times New Roman" panose="02020603050405020304" pitchFamily="18" charset="0"/>
                <a:cs typeface="Arial" panose="020B0604020202020204" pitchFamily="34" charset="0"/>
              </a:rPr>
              <a:t>Οι Τούρκοι το </a:t>
            </a:r>
            <a:r>
              <a:rPr lang="el-GR" sz="2600" dirty="0">
                <a:latin typeface="Candara" panose="020E0502030303020204" pitchFamily="34" charset="0"/>
                <a:ea typeface="Times New Roman" panose="02020603050405020304" pitchFamily="18" charset="0"/>
                <a:cs typeface="Arial" panose="020B0604020202020204" pitchFamily="34" charset="0"/>
              </a:rPr>
              <a:t>κατέλαβαν </a:t>
            </a:r>
            <a:r>
              <a:rPr lang="el-GR" sz="2600" dirty="0" smtClean="0">
                <a:latin typeface="Candara" panose="020E0502030303020204" pitchFamily="34" charset="0"/>
                <a:ea typeface="Times New Roman" panose="02020603050405020304" pitchFamily="18" charset="0"/>
                <a:cs typeface="Arial" panose="020B0604020202020204" pitchFamily="34" charset="0"/>
              </a:rPr>
              <a:t>το 1458 και </a:t>
            </a:r>
            <a:r>
              <a:rPr lang="el-GR" sz="2600" dirty="0">
                <a:latin typeface="Candara" panose="020E0502030303020204" pitchFamily="34" charset="0"/>
                <a:ea typeface="Times New Roman" panose="02020603050405020304" pitchFamily="18" charset="0"/>
                <a:cs typeface="Arial" panose="020B0604020202020204" pitchFamily="34" charset="0"/>
              </a:rPr>
              <a:t>παρέμειναν εκεί όλη σχεδόν την περίοδο της Τουρκοκρατίας </a:t>
            </a:r>
            <a:r>
              <a:rPr lang="el-GR" sz="2600" dirty="0" smtClean="0">
                <a:latin typeface="Candara" panose="020E0502030303020204" pitchFamily="34" charset="0"/>
                <a:ea typeface="Times New Roman" panose="02020603050405020304" pitchFamily="18" charset="0"/>
                <a:cs typeface="Arial" panose="020B0604020202020204" pitchFamily="34" charset="0"/>
              </a:rPr>
              <a:t>στην Ελλάδα. </a:t>
            </a:r>
            <a:r>
              <a:rPr lang="el-GR" sz="2600" dirty="0">
                <a:latin typeface="Candara" panose="020E0502030303020204" pitchFamily="34" charset="0"/>
                <a:ea typeface="Times New Roman" panose="02020603050405020304" pitchFamily="18" charset="0"/>
                <a:cs typeface="Arial" panose="020B0604020202020204" pitchFamily="34" charset="0"/>
              </a:rPr>
              <a:t>Το κάστρο πέρασε στα χέρια </a:t>
            </a:r>
            <a:r>
              <a:rPr lang="el-GR" sz="2600" dirty="0" smtClean="0">
                <a:latin typeface="Candara" panose="020E0502030303020204" pitchFamily="34" charset="0"/>
                <a:ea typeface="Times New Roman" panose="02020603050405020304" pitchFamily="18" charset="0"/>
                <a:cs typeface="Arial" panose="020B0604020202020204" pitchFamily="34" charset="0"/>
              </a:rPr>
              <a:t>των Ελλήνων </a:t>
            </a:r>
            <a:r>
              <a:rPr lang="el-GR" sz="2600" dirty="0">
                <a:latin typeface="Candara" panose="020E0502030303020204" pitchFamily="34" charset="0"/>
                <a:ea typeface="Times New Roman" panose="02020603050405020304" pitchFamily="18" charset="0"/>
                <a:cs typeface="Arial" panose="020B0604020202020204" pitchFamily="34" charset="0"/>
              </a:rPr>
              <a:t>μόλις </a:t>
            </a:r>
            <a:r>
              <a:rPr lang="el-GR" sz="2600" dirty="0" smtClean="0">
                <a:latin typeface="Candara" panose="020E0502030303020204" pitchFamily="34" charset="0"/>
                <a:ea typeface="Times New Roman" panose="02020603050405020304" pitchFamily="18" charset="0"/>
                <a:cs typeface="Arial" panose="020B0604020202020204" pitchFamily="34" charset="0"/>
              </a:rPr>
              <a:t>το 1828 </a:t>
            </a:r>
            <a:r>
              <a:rPr lang="el-GR" sz="2600" dirty="0">
                <a:latin typeface="Candara" panose="020E0502030303020204" pitchFamily="34" charset="0"/>
                <a:ea typeface="Times New Roman" panose="02020603050405020304" pitchFamily="18" charset="0"/>
                <a:cs typeface="Arial" panose="020B0604020202020204" pitchFamily="34" charset="0"/>
              </a:rPr>
              <a:t>μετά την παράδοσή του από την τουρκική φρουρά στο Γάλλο </a:t>
            </a:r>
            <a:r>
              <a:rPr lang="el-GR" sz="2600" dirty="0" smtClean="0">
                <a:latin typeface="Candara" panose="020E0502030303020204" pitchFamily="34" charset="0"/>
                <a:ea typeface="Times New Roman" panose="02020603050405020304" pitchFamily="18" charset="0"/>
                <a:cs typeface="Arial" panose="020B0604020202020204" pitchFamily="34" charset="0"/>
              </a:rPr>
              <a:t>στρατηγό </a:t>
            </a:r>
            <a:r>
              <a:rPr lang="el-GR" sz="2600" dirty="0" err="1" smtClean="0">
                <a:latin typeface="Candara" panose="020E0502030303020204" pitchFamily="34" charset="0"/>
                <a:ea typeface="Times New Roman" panose="02020603050405020304" pitchFamily="18" charset="0"/>
                <a:cs typeface="Arial" panose="020B0604020202020204" pitchFamily="34" charset="0"/>
              </a:rPr>
              <a:t>Μαιζόν</a:t>
            </a:r>
            <a:r>
              <a:rPr lang="el-GR" sz="2600" dirty="0" smtClean="0">
                <a:latin typeface="Candara" panose="020E0502030303020204" pitchFamily="34" charset="0"/>
                <a:ea typeface="Times New Roman" panose="02020603050405020304" pitchFamily="18" charset="0"/>
                <a:cs typeface="Arial" panose="020B0604020202020204" pitchFamily="34" charset="0"/>
              </a:rPr>
              <a:t> κατά </a:t>
            </a:r>
            <a:r>
              <a:rPr lang="el-GR" sz="2600" dirty="0">
                <a:latin typeface="Candara" panose="020E0502030303020204" pitchFamily="34" charset="0"/>
                <a:ea typeface="Times New Roman" panose="02020603050405020304" pitchFamily="18" charset="0"/>
                <a:cs typeface="Arial" panose="020B0604020202020204" pitchFamily="34" charset="0"/>
              </a:rPr>
              <a:t>τη </a:t>
            </a:r>
            <a:r>
              <a:rPr lang="el-GR" sz="2600" dirty="0" smtClean="0">
                <a:latin typeface="Candara" panose="020E0502030303020204" pitchFamily="34" charset="0"/>
                <a:ea typeface="Times New Roman" panose="02020603050405020304" pitchFamily="18" charset="0"/>
                <a:cs typeface="Arial" panose="020B0604020202020204" pitchFamily="34" charset="0"/>
              </a:rPr>
              <a:t>γαλλική Εκστρατεία του </a:t>
            </a:r>
            <a:r>
              <a:rPr lang="el-GR" sz="2600" dirty="0" err="1" smtClean="0">
                <a:latin typeface="Candara" panose="020E0502030303020204" pitchFamily="34" charset="0"/>
                <a:ea typeface="Times New Roman" panose="02020603050405020304" pitchFamily="18" charset="0"/>
                <a:cs typeface="Arial" panose="020B0604020202020204" pitchFamily="34" charset="0"/>
              </a:rPr>
              <a:t>Μοριά</a:t>
            </a:r>
            <a:r>
              <a:rPr lang="el-GR" sz="2600" dirty="0" smtClean="0">
                <a:latin typeface="Candara" panose="020E0502030303020204" pitchFamily="34" charset="0"/>
                <a:ea typeface="Times New Roman" panose="02020603050405020304" pitchFamily="18" charset="0"/>
                <a:cs typeface="Arial" panose="020B0604020202020204" pitchFamily="34" charset="0"/>
              </a:rPr>
              <a:t>. </a:t>
            </a:r>
            <a:r>
              <a:rPr lang="el-GR" sz="2600" dirty="0">
                <a:latin typeface="Candara" panose="020E0502030303020204" pitchFamily="34" charset="0"/>
                <a:ea typeface="Times New Roman" panose="02020603050405020304" pitchFamily="18" charset="0"/>
                <a:cs typeface="Arial" panose="020B0604020202020204" pitchFamily="34" charset="0"/>
              </a:rPr>
              <a:t>Στα </a:t>
            </a:r>
            <a:r>
              <a:rPr lang="el-GR" sz="2600" dirty="0" smtClean="0">
                <a:latin typeface="Candara" panose="020E0502030303020204" pitchFamily="34" charset="0"/>
                <a:ea typeface="Times New Roman" panose="02020603050405020304" pitchFamily="18" charset="0"/>
                <a:cs typeface="Arial" panose="020B0604020202020204" pitchFamily="34" charset="0"/>
              </a:rPr>
              <a:t>χρόνια 1941-1944 </a:t>
            </a:r>
            <a:r>
              <a:rPr lang="el-GR" sz="2600" dirty="0">
                <a:latin typeface="Candara" panose="020E0502030303020204" pitchFamily="34" charset="0"/>
                <a:ea typeface="Times New Roman" panose="02020603050405020304" pitchFamily="18" charset="0"/>
                <a:cs typeface="Arial" panose="020B0604020202020204" pitchFamily="34" charset="0"/>
              </a:rPr>
              <a:t>ήταν στη γερμανική κατοχή από την οποία ελευθερώθηκε μαζί με </a:t>
            </a:r>
            <a:r>
              <a:rPr lang="el-GR" sz="2600" dirty="0" smtClean="0">
                <a:latin typeface="Candara" panose="020E0502030303020204" pitchFamily="34" charset="0"/>
                <a:ea typeface="Times New Roman" panose="02020603050405020304" pitchFamily="18" charset="0"/>
                <a:cs typeface="Arial" panose="020B0604020202020204" pitchFamily="34" charset="0"/>
              </a:rPr>
              <a:t>την Πάτρα στις 4 Οκτωβρίου 1944. </a:t>
            </a:r>
            <a:r>
              <a:rPr lang="el-GR" sz="2600" dirty="0">
                <a:latin typeface="Candara" panose="020E0502030303020204" pitchFamily="34" charset="0"/>
                <a:ea typeface="Times New Roman" panose="02020603050405020304" pitchFamily="18" charset="0"/>
                <a:cs typeface="Arial" panose="020B0604020202020204" pitchFamily="34" charset="0"/>
              </a:rPr>
              <a:t>Από </a:t>
            </a:r>
            <a:r>
              <a:rPr lang="el-GR" sz="2600" dirty="0" smtClean="0">
                <a:latin typeface="Candara" panose="020E0502030303020204" pitchFamily="34" charset="0"/>
                <a:ea typeface="Times New Roman" panose="02020603050405020304" pitchFamily="18" charset="0"/>
                <a:cs typeface="Arial" panose="020B0604020202020204" pitchFamily="34" charset="0"/>
              </a:rPr>
              <a:t>το 1973 το Κάστρο είναι </a:t>
            </a:r>
            <a:r>
              <a:rPr lang="el-GR" sz="2600" dirty="0">
                <a:latin typeface="Candara" panose="020E0502030303020204" pitchFamily="34" charset="0"/>
                <a:ea typeface="Times New Roman" panose="02020603050405020304" pitchFamily="18" charset="0"/>
                <a:cs typeface="Arial" panose="020B0604020202020204" pitchFamily="34" charset="0"/>
              </a:rPr>
              <a:t>στην εποπτεία της 6ης Εφορείας Βυζαντινών Αρχαιοτήτων. Στο </a:t>
            </a:r>
            <a:r>
              <a:rPr lang="el-GR" sz="2600" dirty="0" err="1" smtClean="0">
                <a:latin typeface="Candara" panose="020E0502030303020204" pitchFamily="34" charset="0"/>
                <a:ea typeface="Times New Roman" panose="02020603050405020304" pitchFamily="18" charset="0"/>
                <a:cs typeface="Arial" panose="020B0604020202020204" pitchFamily="34" charset="0"/>
              </a:rPr>
              <a:t>λυόμενο</a:t>
            </a:r>
            <a:r>
              <a:rPr lang="el-GR" sz="2600" dirty="0" smtClean="0">
                <a:latin typeface="Candara" panose="020E0502030303020204" pitchFamily="34" charset="0"/>
                <a:ea typeface="Times New Roman" panose="02020603050405020304" pitchFamily="18" charset="0"/>
                <a:cs typeface="Arial" panose="020B0604020202020204" pitchFamily="34" charset="0"/>
              </a:rPr>
              <a:t> θεατράκι </a:t>
            </a:r>
            <a:r>
              <a:rPr lang="el-GR" sz="2600" dirty="0">
                <a:latin typeface="Candara" panose="020E0502030303020204" pitchFamily="34" charset="0"/>
                <a:ea typeface="Times New Roman" panose="02020603050405020304" pitchFamily="18" charset="0"/>
                <a:cs typeface="Arial" panose="020B0604020202020204" pitchFamily="34" charset="0"/>
              </a:rPr>
              <a:t>(640 θέσεων) που βρίσκεται στο εσωτερικό περίβολο, φιλοξενούνται κάθε καλοκαίρι πολιτιστικές εκδηλώσεις.</a:t>
            </a:r>
            <a:endParaRPr lang="el-GR" sz="2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Εικόνα 4" descr="http://www.pausanias-footsteps.nl/patras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4052" y="1035863"/>
            <a:ext cx="9000999" cy="5472608"/>
          </a:xfrm>
          <a:prstGeom prst="rect">
            <a:avLst/>
          </a:prstGeom>
          <a:noFill/>
          <a:ln>
            <a:noFill/>
          </a:ln>
        </p:spPr>
      </p:pic>
      <p:sp>
        <p:nvSpPr>
          <p:cNvPr id="6" name="Πλαίσιο κειμένου 2"/>
          <p:cNvSpPr txBox="1">
            <a:spLocks noChangeArrowheads="1"/>
          </p:cNvSpPr>
          <p:nvPr/>
        </p:nvSpPr>
        <p:spPr bwMode="auto">
          <a:xfrm>
            <a:off x="117748" y="3772167"/>
            <a:ext cx="2592288" cy="4320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ts val="1680"/>
              </a:lnSpc>
              <a:spcAft>
                <a:spcPts val="800"/>
              </a:spcAft>
            </a:pPr>
            <a:r>
              <a:rPr lang="el-GR" sz="1600" dirty="0" smtClean="0">
                <a:solidFill>
                  <a:srgbClr val="252525"/>
                </a:solidFill>
                <a:effectLst/>
                <a:latin typeface="Candara" panose="020E0502030303020204" pitchFamily="34" charset="0"/>
                <a:ea typeface="Times New Roman" panose="02020603050405020304" pitchFamily="18" charset="0"/>
                <a:cs typeface="Arial" panose="020B0604020202020204" pitchFamily="34" charset="0"/>
              </a:rPr>
              <a:t>Το εσωτερικό του κάστρου</a:t>
            </a:r>
            <a:endParaRPr lang="el-GR" sz="16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ndara" panose="020E0502030303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Σύμβολο κράτησης θέσης περιεχομένου 2"/>
          <p:cNvSpPr>
            <a:spLocks noGrp="1"/>
          </p:cNvSpPr>
          <p:nvPr>
            <p:ph idx="1"/>
          </p:nvPr>
        </p:nvSpPr>
        <p:spPr>
          <a:xfrm>
            <a:off x="4654252" y="746760"/>
            <a:ext cx="7272807" cy="5562560"/>
          </a:xfrm>
        </p:spPr>
        <p:txBody>
          <a:bodyPr>
            <a:noAutofit/>
          </a:bodyPr>
          <a:lstStyle/>
          <a:p>
            <a:pPr algn="just"/>
            <a:r>
              <a:rPr lang="el-GR" sz="2600" dirty="0">
                <a:latin typeface="Candara" panose="020E0502030303020204" pitchFamily="34" charset="0"/>
              </a:rPr>
              <a:t>Οι οικοδομικές φάσεις που διακρίνονται σήμερα στο κάστρο αποτελούν μαρτυρία των εργασιών που πραγματοποιήθηκαν από τους εκάστοτε κατακτητές του για την επισκευή του και την προσαρμογή στις εξελίξεις της πολεμικής τεχνολογίας. Σε ειδική εσοχή στην τοιχοποιία, είναι εντοιχισμένος </a:t>
            </a:r>
            <a:r>
              <a:rPr lang="el-GR" sz="2600" dirty="0" smtClean="0">
                <a:latin typeface="Candara" panose="020E0502030303020204" pitchFamily="34" charset="0"/>
              </a:rPr>
              <a:t>κορμός αγάλματος </a:t>
            </a:r>
            <a:r>
              <a:rPr lang="el-GR" sz="2600" dirty="0">
                <a:latin typeface="Candara" panose="020E0502030303020204" pitchFamily="34" charset="0"/>
              </a:rPr>
              <a:t>και κεφάλι ανδρός των ρωμαϊκών χρόνων. Το παραμορφωμένο αυτό άγαλμα πήρε μυθικές διαστάσεις στα μάτια των κατοίκων της Πάτρας. Έγινε το στοιχειό της πόλης, η </a:t>
            </a:r>
            <a:r>
              <a:rPr lang="el-GR" sz="2600" dirty="0" smtClean="0">
                <a:latin typeface="Candara" panose="020E0502030303020204" pitchFamily="34" charset="0"/>
              </a:rPr>
              <a:t>« </a:t>
            </a:r>
            <a:r>
              <a:rPr lang="el-GR" sz="2600" dirty="0" err="1" smtClean="0">
                <a:latin typeface="Candara" panose="020E0502030303020204" pitchFamily="34" charset="0"/>
              </a:rPr>
              <a:t>Πατρινέλα</a:t>
            </a:r>
            <a:r>
              <a:rPr lang="el-GR" sz="2600" dirty="0" smtClean="0">
                <a:latin typeface="Candara" panose="020E0502030303020204" pitchFamily="34" charset="0"/>
              </a:rPr>
              <a:t>». </a:t>
            </a:r>
            <a:r>
              <a:rPr lang="el-GR" sz="2600" dirty="0">
                <a:latin typeface="Candara" panose="020E0502030303020204" pitchFamily="34" charset="0"/>
              </a:rPr>
              <a:t>Η παράδοση λέει ότι ήταν γυναίκα μεταμορφωμένη σε άντρα στα χρόνια της Τουρκοκρατίας που φυλάει την πόλη από επιδημίες και κλαίει </a:t>
            </a:r>
            <a:r>
              <a:rPr lang="el-GR" sz="2600" dirty="0" smtClean="0">
                <a:latin typeface="Candara" panose="020E0502030303020204" pitchFamily="34" charset="0"/>
              </a:rPr>
              <a:t>τις νύχτες, </a:t>
            </a:r>
            <a:r>
              <a:rPr lang="el-GR" sz="2600" dirty="0">
                <a:latin typeface="Candara" panose="020E0502030303020204" pitchFamily="34" charset="0"/>
              </a:rPr>
              <a:t>όταν πεθαίνει κάποιος γνωστός </a:t>
            </a:r>
            <a:r>
              <a:rPr lang="el-GR" sz="2600" dirty="0" smtClean="0">
                <a:latin typeface="Candara" panose="020E0502030303020204" pitchFamily="34" charset="0"/>
              </a:rPr>
              <a:t>Πατρινός.</a:t>
            </a:r>
            <a:endParaRPr lang="el-GR" sz="2600" dirty="0">
              <a:latin typeface="Candara" panose="020E0502030303020204" pitchFamily="34" charset="0"/>
            </a:endParaRPr>
          </a:p>
        </p:txBody>
      </p:sp>
      <p:pic>
        <p:nvPicPr>
          <p:cNvPr id="4098" name="Picture 2" descr="https://ipposd.files.wordpress.com/2012/12/pano3_1.jpg?w=627&amp;h=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2348880"/>
            <a:ext cx="4680520"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Εικόνα 3" descr="http://10gym-patras.ach.sch.gr/patra/kastro.jpg"/>
          <p:cNvPicPr/>
          <p:nvPr/>
        </p:nvPicPr>
        <p:blipFill>
          <a:blip r:embed="rId2">
            <a:extLst>
              <a:ext uri="{28A0092B-C50C-407E-A947-70E740481C1C}">
                <a14:useLocalDpi xmlns:a14="http://schemas.microsoft.com/office/drawing/2010/main" val="0"/>
              </a:ext>
            </a:extLst>
          </a:blip>
          <a:srcRect/>
          <a:stretch>
            <a:fillRect/>
          </a:stretch>
        </p:blipFill>
        <p:spPr bwMode="auto">
          <a:xfrm>
            <a:off x="4006180" y="692696"/>
            <a:ext cx="7992887" cy="5949280"/>
          </a:xfrm>
          <a:prstGeom prst="rect">
            <a:avLst/>
          </a:prstGeom>
          <a:noFill/>
          <a:ln>
            <a:noFill/>
          </a:ln>
        </p:spPr>
      </p:pic>
      <p:sp>
        <p:nvSpPr>
          <p:cNvPr id="5" name="Πλαίσιο κειμένου 2"/>
          <p:cNvSpPr txBox="1">
            <a:spLocks noChangeArrowheads="1"/>
          </p:cNvSpPr>
          <p:nvPr/>
        </p:nvSpPr>
        <p:spPr bwMode="auto">
          <a:xfrm>
            <a:off x="693812" y="3451312"/>
            <a:ext cx="2016224" cy="4320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ts val="1680"/>
              </a:lnSpc>
              <a:spcAft>
                <a:spcPts val="800"/>
              </a:spcAft>
            </a:pPr>
            <a:r>
              <a:rPr lang="el-GR" sz="1600" dirty="0" smtClean="0">
                <a:solidFill>
                  <a:srgbClr val="252525"/>
                </a:solidFill>
                <a:effectLst/>
                <a:latin typeface="Candara" panose="020E0502030303020204" pitchFamily="34" charset="0"/>
                <a:ea typeface="Times New Roman" panose="02020603050405020304" pitchFamily="18" charset="0"/>
                <a:cs typeface="Arial" panose="020B0604020202020204" pitchFamily="34" charset="0"/>
              </a:rPr>
              <a:t>Σκίτσο του κάστρου</a:t>
            </a:r>
            <a:endParaRPr lang="el-GR" sz="16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ndara" panose="020E0502030303020204" pitchFamily="34" charset="0"/>
                <a:ea typeface="Calibri" panose="020F0502020204030204" pitchFamily="34" charset="0"/>
                <a:cs typeface="Times New Roman" panose="02020603050405020304" pitchFamily="18" charset="0"/>
              </a:rPr>
              <a:t> </a:t>
            </a:r>
          </a:p>
        </p:txBody>
      </p:sp>
      <p:sp>
        <p:nvSpPr>
          <p:cNvPr id="6" name="Ορθογώνιο 5">
            <a:hlinkClick r:id="rId3"/>
          </p:cNvPr>
          <p:cNvSpPr/>
          <p:nvPr/>
        </p:nvSpPr>
        <p:spPr>
          <a:xfrm>
            <a:off x="261764" y="4581128"/>
            <a:ext cx="3262436" cy="464871"/>
          </a:xfrm>
          <a:prstGeom prst="rect">
            <a:avLst/>
          </a:prstGeom>
          <a:solidFill>
            <a:schemeClr val="tx1"/>
          </a:solidFill>
          <a:ln>
            <a:solidFill>
              <a:schemeClr val="bg1"/>
            </a:solidFill>
          </a:ln>
        </p:spPr>
        <p:txBody>
          <a:bodyPr wrap="square">
            <a:spAutoFit/>
          </a:bodyPr>
          <a:lstStyle/>
          <a:p>
            <a:pPr algn="just">
              <a:lnSpc>
                <a:spcPct val="150000"/>
              </a:lnSpc>
              <a:spcAft>
                <a:spcPts val="800"/>
              </a:spcAft>
            </a:pPr>
            <a:r>
              <a:rPr lang="el-GR"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Εκπομπή του </a:t>
            </a:r>
            <a:r>
              <a:rPr lang="el-GR"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4"/>
              </a:rPr>
              <a:t>ΣΚΑΪ</a:t>
            </a:r>
            <a:r>
              <a:rPr lang="el-GR"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 «Γυρίσματα»</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23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9AF5DF-7C35-4969-99EA-836F86D563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TM04033937[[fn=Ίχνος ατμού]]</Template>
  <TotalTime>0</TotalTime>
  <Words>538</Words>
  <Application>Microsoft Office PowerPoint</Application>
  <PresentationFormat>Προσαρμογή</PresentationFormat>
  <Paragraphs>18</Paragraphs>
  <Slides>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8</vt:i4>
      </vt:variant>
    </vt:vector>
  </HeadingPairs>
  <TitlesOfParts>
    <vt:vector size="16" baseType="lpstr">
      <vt:lpstr>Batang</vt:lpstr>
      <vt:lpstr>Arial</vt:lpstr>
      <vt:lpstr>Calibri</vt:lpstr>
      <vt:lpstr>Candara</vt:lpstr>
      <vt:lpstr>Century Gothic</vt:lpstr>
      <vt:lpstr>Corbel</vt:lpstr>
      <vt:lpstr>Times New Roman</vt:lpstr>
      <vt:lpstr>Ίχνος ατμού</vt:lpstr>
      <vt:lpstr>Παρουσίαση του PowerPoint</vt:lpstr>
      <vt:lpstr>Παρουσίαση του PowerPoint</vt:lpstr>
      <vt:lpstr>Παρουσίαση του PowerPoint</vt:lpstr>
      <vt:lpstr>Οι φράγκοι σταυροφόροι, το μεγάλωσαν, το ενίσχυσαν και άνοιξαν τάφρο στις τρεις πλευρές του. Το 1278 υποθηκεύτηκε στο λατίνο αρχιεπίσκοπο ενώ το 1408 παραχωρήθηκε από τον πάπα για πέντε χρόνια και έναντι μισθώματος, στους ενετούς. Στα χέρια του λατίνου αρχιεπισκόπου έμεινε έως το 1430 που απελευθερώθηκε από τον Κωνσταντίνο Παλαιολόγο. Ο Κωνσταντίνος προχώρησε σε προσθήκες και επισκευές των τειχών.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2015-03-05T18:33:44Z</dcterms:created>
  <dcterms:modified xsi:type="dcterms:W3CDTF">2015-03-05T20:12:07Z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