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8363CAD5-B78B-43B9-BADD-493D16E462BB}" type="datetimeFigureOut">
              <a:rPr lang="el-GR" smtClean="0"/>
              <a:t>5/3/2015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145E2786-0EAB-4582-8EBC-446EAC86356F}" type="slidenum">
              <a:rPr lang="el-GR" smtClean="0"/>
              <a:t>‹#›</a:t>
            </a:fld>
            <a:endParaRPr lang="el-GR"/>
          </a:p>
        </p:txBody>
      </p:sp>
    </p:spTree>
    <p:extLst>
      <p:ext uri="{BB962C8B-B14F-4D97-AF65-F5344CB8AC3E}">
        <p14:creationId xmlns:p14="http://schemas.microsoft.com/office/powerpoint/2010/main" val="107756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363CAD5-B78B-43B9-BADD-493D16E462BB}" type="datetimeFigureOut">
              <a:rPr lang="el-GR" smtClean="0"/>
              <a:t>5/3/2015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45E2786-0EAB-4582-8EBC-446EAC86356F}" type="slidenum">
              <a:rPr lang="el-GR" smtClean="0"/>
              <a:t>‹#›</a:t>
            </a:fld>
            <a:endParaRPr lang="el-GR"/>
          </a:p>
        </p:txBody>
      </p:sp>
    </p:spTree>
    <p:extLst>
      <p:ext uri="{BB962C8B-B14F-4D97-AF65-F5344CB8AC3E}">
        <p14:creationId xmlns:p14="http://schemas.microsoft.com/office/powerpoint/2010/main" val="111465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363CAD5-B78B-43B9-BADD-493D16E462BB}" type="datetimeFigureOut">
              <a:rPr lang="el-GR" smtClean="0"/>
              <a:t>5/3/2015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45E2786-0EAB-4582-8EBC-446EAC86356F}" type="slidenum">
              <a:rPr lang="el-GR" smtClean="0"/>
              <a:t>‹#›</a:t>
            </a:fld>
            <a:endParaRPr lang="el-GR"/>
          </a:p>
        </p:txBody>
      </p:sp>
    </p:spTree>
    <p:extLst>
      <p:ext uri="{BB962C8B-B14F-4D97-AF65-F5344CB8AC3E}">
        <p14:creationId xmlns:p14="http://schemas.microsoft.com/office/powerpoint/2010/main" val="3601179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363CAD5-B78B-43B9-BADD-493D16E462BB}" type="datetimeFigureOut">
              <a:rPr lang="el-GR" smtClean="0"/>
              <a:t>5/3/2015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45E2786-0EAB-4582-8EBC-446EAC86356F}" type="slidenum">
              <a:rPr lang="el-GR" smtClean="0"/>
              <a:t>‹#›</a:t>
            </a:fld>
            <a:endParaRPr lang="el-GR"/>
          </a:p>
        </p:txBody>
      </p:sp>
    </p:spTree>
    <p:extLst>
      <p:ext uri="{BB962C8B-B14F-4D97-AF65-F5344CB8AC3E}">
        <p14:creationId xmlns:p14="http://schemas.microsoft.com/office/powerpoint/2010/main" val="287731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l-GR" smtClean="0"/>
              <a:t>Στυλ κύριου τίτλου</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a:xfrm>
            <a:off x="8593667" y="6272784"/>
            <a:ext cx="2644309" cy="365125"/>
          </a:xfrm>
        </p:spPr>
        <p:txBody>
          <a:bodyPr/>
          <a:lstStyle/>
          <a:p>
            <a:fld id="{8363CAD5-B78B-43B9-BADD-493D16E462BB}" type="datetimeFigureOut">
              <a:rPr lang="el-GR" smtClean="0"/>
              <a:t>5/3/2015</a:t>
            </a:fld>
            <a:endParaRPr lang="el-GR"/>
          </a:p>
        </p:txBody>
      </p:sp>
      <p:sp>
        <p:nvSpPr>
          <p:cNvPr id="5" name="Footer Placeholder 4"/>
          <p:cNvSpPr>
            <a:spLocks noGrp="1"/>
          </p:cNvSpPr>
          <p:nvPr>
            <p:ph type="ftr" sz="quarter" idx="11"/>
          </p:nvPr>
        </p:nvSpPr>
        <p:spPr>
          <a:xfrm>
            <a:off x="2182708" y="6272784"/>
            <a:ext cx="6327648" cy="365125"/>
          </a:xfrm>
        </p:spPr>
        <p:txBody>
          <a:bodyPr/>
          <a:lstStyle/>
          <a:p>
            <a:endParaRPr lang="el-G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45E2786-0EAB-4582-8EBC-446EAC86356F}" type="slidenum">
              <a:rPr lang="el-GR" smtClean="0"/>
              <a:t>‹#›</a:t>
            </a:fld>
            <a:endParaRPr lang="el-GR"/>
          </a:p>
        </p:txBody>
      </p:sp>
    </p:spTree>
    <p:extLst>
      <p:ext uri="{BB962C8B-B14F-4D97-AF65-F5344CB8AC3E}">
        <p14:creationId xmlns:p14="http://schemas.microsoft.com/office/powerpoint/2010/main" val="3648188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8363CAD5-B78B-43B9-BADD-493D16E462BB}" type="datetimeFigureOut">
              <a:rPr lang="el-GR" smtClean="0"/>
              <a:t>5/3/2015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45E2786-0EAB-4582-8EBC-446EAC86356F}" type="slidenum">
              <a:rPr lang="el-GR" smtClean="0"/>
              <a:t>‹#›</a:t>
            </a:fld>
            <a:endParaRPr lang="el-GR"/>
          </a:p>
        </p:txBody>
      </p:sp>
    </p:spTree>
    <p:extLst>
      <p:ext uri="{BB962C8B-B14F-4D97-AF65-F5344CB8AC3E}">
        <p14:creationId xmlns:p14="http://schemas.microsoft.com/office/powerpoint/2010/main" val="1902095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8363CAD5-B78B-43B9-BADD-493D16E462BB}" type="datetimeFigureOut">
              <a:rPr lang="el-GR" smtClean="0"/>
              <a:t>5/3/2015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45E2786-0EAB-4582-8EBC-446EAC86356F}" type="slidenum">
              <a:rPr lang="el-GR" smtClean="0"/>
              <a:t>‹#›</a:t>
            </a:fld>
            <a:endParaRPr lang="el-GR"/>
          </a:p>
        </p:txBody>
      </p:sp>
    </p:spTree>
    <p:extLst>
      <p:ext uri="{BB962C8B-B14F-4D97-AF65-F5344CB8AC3E}">
        <p14:creationId xmlns:p14="http://schemas.microsoft.com/office/powerpoint/2010/main" val="4192504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8363CAD5-B78B-43B9-BADD-493D16E462BB}" type="datetimeFigureOut">
              <a:rPr lang="el-GR" smtClean="0"/>
              <a:t>5/3/2015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45E2786-0EAB-4582-8EBC-446EAC86356F}" type="slidenum">
              <a:rPr lang="el-GR" smtClean="0"/>
              <a:t>‹#›</a:t>
            </a:fld>
            <a:endParaRPr lang="el-GR"/>
          </a:p>
        </p:txBody>
      </p:sp>
    </p:spTree>
    <p:extLst>
      <p:ext uri="{BB962C8B-B14F-4D97-AF65-F5344CB8AC3E}">
        <p14:creationId xmlns:p14="http://schemas.microsoft.com/office/powerpoint/2010/main" val="3184058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63CAD5-B78B-43B9-BADD-493D16E462BB}" type="datetimeFigureOut">
              <a:rPr lang="el-GR" smtClean="0"/>
              <a:t>5/3/2015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45E2786-0EAB-4582-8EBC-446EAC86356F}" type="slidenum">
              <a:rPr lang="el-GR" smtClean="0"/>
              <a:t>‹#›</a:t>
            </a:fld>
            <a:endParaRPr lang="el-GR"/>
          </a:p>
        </p:txBody>
      </p:sp>
    </p:spTree>
    <p:extLst>
      <p:ext uri="{BB962C8B-B14F-4D97-AF65-F5344CB8AC3E}">
        <p14:creationId xmlns:p14="http://schemas.microsoft.com/office/powerpoint/2010/main" val="2939329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l-GR" smtClean="0"/>
              <a:t>Στυλ κύριου τίτλου</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363CAD5-B78B-43B9-BADD-493D16E462BB}" type="datetimeFigureOut">
              <a:rPr lang="el-GR" smtClean="0"/>
              <a:t>5/3/2015</a:t>
            </a:fld>
            <a:endParaRPr lang="el-GR"/>
          </a:p>
        </p:txBody>
      </p:sp>
      <p:sp>
        <p:nvSpPr>
          <p:cNvPr id="6" name="Footer Placeholder 5"/>
          <p:cNvSpPr>
            <a:spLocks noGrp="1"/>
          </p:cNvSpPr>
          <p:nvPr>
            <p:ph type="ftr" sz="quarter" idx="11"/>
          </p:nvPr>
        </p:nvSpPr>
        <p:spPr/>
        <p:txBody>
          <a:bodyPr/>
          <a:lstStyle/>
          <a:p>
            <a:endParaRPr lang="el-G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45E2786-0EAB-4582-8EBC-446EAC86356F}" type="slidenum">
              <a:rPr lang="el-GR" smtClean="0"/>
              <a:t>‹#›</a:t>
            </a:fld>
            <a:endParaRPr lang="el-GR"/>
          </a:p>
        </p:txBody>
      </p:sp>
    </p:spTree>
    <p:extLst>
      <p:ext uri="{BB962C8B-B14F-4D97-AF65-F5344CB8AC3E}">
        <p14:creationId xmlns:p14="http://schemas.microsoft.com/office/powerpoint/2010/main" val="343823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363CAD5-B78B-43B9-BADD-493D16E462BB}" type="datetimeFigureOut">
              <a:rPr lang="el-GR" smtClean="0"/>
              <a:t>5/3/2015</a:t>
            </a:fld>
            <a:endParaRPr lang="el-G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45E2786-0EAB-4582-8EBC-446EAC86356F}" type="slidenum">
              <a:rPr lang="el-GR" smtClean="0"/>
              <a:t>‹#›</a:t>
            </a:fld>
            <a:endParaRPr lang="el-GR"/>
          </a:p>
        </p:txBody>
      </p:sp>
    </p:spTree>
    <p:extLst>
      <p:ext uri="{BB962C8B-B14F-4D97-AF65-F5344CB8AC3E}">
        <p14:creationId xmlns:p14="http://schemas.microsoft.com/office/powerpoint/2010/main" val="278452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363CAD5-B78B-43B9-BADD-493D16E462BB}" type="datetimeFigureOut">
              <a:rPr lang="el-GR" smtClean="0"/>
              <a:t>5/3/2015</a:t>
            </a:fld>
            <a:endParaRPr lang="el-G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l-G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45E2786-0EAB-4582-8EBC-446EAC86356F}" type="slidenum">
              <a:rPr lang="el-GR" smtClean="0"/>
              <a:t>‹#›</a:t>
            </a:fld>
            <a:endParaRPr lang="el-GR"/>
          </a:p>
        </p:txBody>
      </p:sp>
    </p:spTree>
    <p:extLst>
      <p:ext uri="{BB962C8B-B14F-4D97-AF65-F5344CB8AC3E}">
        <p14:creationId xmlns:p14="http://schemas.microsoft.com/office/powerpoint/2010/main" val="101864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commons.wikimedia.org/wiki/File:Roman_wall_Patras.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chemeClr val="accent2">
                <a:lumMod val="40000"/>
                <a:lumOff val="60000"/>
              </a:schemeClr>
            </a:gs>
            <a:gs pos="40000">
              <a:schemeClr val="accent2">
                <a:lumMod val="95000"/>
                <a:lumOff val="5000"/>
              </a:schemeClr>
            </a:gs>
            <a:gs pos="100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51560" y="1955409"/>
            <a:ext cx="9966960" cy="2512622"/>
          </a:xfrm>
        </p:spPr>
        <p:txBody>
          <a:bodyPr/>
          <a:lstStyle/>
          <a:p>
            <a:r>
              <a:rPr lang="el-GR" sz="6600" b="1" cap="none" dirty="0" err="1" smtClean="0">
                <a:latin typeface="Palatino Linotype" panose="02040502050505030304" pitchFamily="18" charset="0"/>
              </a:rPr>
              <a:t>Αναλημματικό</a:t>
            </a:r>
            <a:r>
              <a:rPr lang="el-GR" sz="6600" b="1" cap="none" dirty="0" smtClean="0">
                <a:latin typeface="Palatino Linotype" panose="02040502050505030304" pitchFamily="18" charset="0"/>
              </a:rPr>
              <a:t> τείχος Υψηλών </a:t>
            </a:r>
            <a:r>
              <a:rPr lang="el-GR" sz="6600" b="1" cap="none" dirty="0" err="1" smtClean="0">
                <a:latin typeface="Palatino Linotype" panose="02040502050505030304" pitchFamily="18" charset="0"/>
              </a:rPr>
              <a:t>Αλωνίων</a:t>
            </a:r>
            <a:r>
              <a:rPr lang="el-GR" sz="6600" b="1" cap="none" dirty="0" smtClean="0">
                <a:latin typeface="Palatino Linotype" panose="02040502050505030304" pitchFamily="18" charset="0"/>
              </a:rPr>
              <a:t> Πάτρας</a:t>
            </a:r>
            <a:r>
              <a:rPr lang="el-GR" sz="6600" cap="none" dirty="0" smtClean="0">
                <a:latin typeface="Palatino Linotype" panose="02040502050505030304" pitchFamily="18" charset="0"/>
              </a:rPr>
              <a:t/>
            </a:r>
            <a:br>
              <a:rPr lang="el-GR" sz="6600" cap="none" dirty="0" smtClean="0">
                <a:latin typeface="Palatino Linotype" panose="02040502050505030304" pitchFamily="18" charset="0"/>
              </a:rPr>
            </a:br>
            <a:endParaRPr lang="el-GR" sz="6600" cap="none" dirty="0">
              <a:latin typeface="Palatino Linotype" panose="02040502050505030304" pitchFamily="18" charset="0"/>
            </a:endParaRPr>
          </a:p>
        </p:txBody>
      </p:sp>
      <p:sp>
        <p:nvSpPr>
          <p:cNvPr id="3" name="Υπότιτλος 2"/>
          <p:cNvSpPr>
            <a:spLocks noGrp="1"/>
          </p:cNvSpPr>
          <p:nvPr>
            <p:ph type="subTitle" idx="1"/>
          </p:nvPr>
        </p:nvSpPr>
        <p:spPr>
          <a:xfrm>
            <a:off x="1051560" y="4664978"/>
            <a:ext cx="7891272" cy="1069848"/>
          </a:xfrm>
        </p:spPr>
        <p:txBody>
          <a:bodyPr>
            <a:noAutofit/>
          </a:bodyPr>
          <a:lstStyle/>
          <a:p>
            <a:r>
              <a:rPr lang="el-GR" sz="2400" b="1" i="1" dirty="0">
                <a:solidFill>
                  <a:schemeClr val="bg1"/>
                </a:solidFill>
                <a:latin typeface="Palatino Linotype" panose="02040502050505030304" pitchFamily="18" charset="0"/>
              </a:rPr>
              <a:t>Αθηνά </a:t>
            </a:r>
            <a:r>
              <a:rPr lang="el-GR" sz="2400" b="1" i="1" dirty="0" err="1" smtClean="0">
                <a:solidFill>
                  <a:schemeClr val="bg1"/>
                </a:solidFill>
                <a:latin typeface="Palatino Linotype" panose="02040502050505030304" pitchFamily="18" charset="0"/>
              </a:rPr>
              <a:t>Γκόντα</a:t>
            </a:r>
            <a:endParaRPr lang="el-GR" sz="2400" b="1" i="1" dirty="0" smtClean="0">
              <a:solidFill>
                <a:schemeClr val="bg1"/>
              </a:solidFill>
              <a:latin typeface="Palatino Linotype" panose="02040502050505030304" pitchFamily="18" charset="0"/>
            </a:endParaRPr>
          </a:p>
          <a:p>
            <a:r>
              <a:rPr lang="el-GR" sz="2400" b="1" i="1" dirty="0" smtClean="0">
                <a:solidFill>
                  <a:schemeClr val="bg1"/>
                </a:solidFill>
                <a:latin typeface="Palatino Linotype" panose="02040502050505030304" pitchFamily="18" charset="0"/>
              </a:rPr>
              <a:t>Ε</a:t>
            </a:r>
            <a:r>
              <a:rPr lang="el-GR" sz="2400" b="1" i="1" dirty="0">
                <a:solidFill>
                  <a:schemeClr val="bg1"/>
                </a:solidFill>
                <a:latin typeface="Palatino Linotype" panose="02040502050505030304" pitchFamily="18" charset="0"/>
              </a:rPr>
              <a:t>΄ </a:t>
            </a:r>
            <a:r>
              <a:rPr lang="el-GR" sz="2400" b="1" i="1" dirty="0" smtClean="0">
                <a:solidFill>
                  <a:schemeClr val="bg1"/>
                </a:solidFill>
                <a:latin typeface="Palatino Linotype" panose="02040502050505030304" pitchFamily="18" charset="0"/>
              </a:rPr>
              <a:t>Τάξη</a:t>
            </a:r>
          </a:p>
          <a:p>
            <a:r>
              <a:rPr lang="el-GR" sz="2400" b="1" i="1" dirty="0" smtClean="0">
                <a:solidFill>
                  <a:schemeClr val="bg1"/>
                </a:solidFill>
                <a:latin typeface="Palatino Linotype" panose="02040502050505030304" pitchFamily="18" charset="0"/>
              </a:rPr>
              <a:t>43</a:t>
            </a:r>
            <a:r>
              <a:rPr lang="el-GR" sz="2400" b="1" i="1" baseline="30000" dirty="0" smtClean="0">
                <a:solidFill>
                  <a:schemeClr val="bg1"/>
                </a:solidFill>
                <a:latin typeface="Palatino Linotype" panose="02040502050505030304" pitchFamily="18" charset="0"/>
              </a:rPr>
              <a:t>ο</a:t>
            </a:r>
            <a:r>
              <a:rPr lang="el-GR" sz="2400" b="1" i="1" dirty="0" smtClean="0">
                <a:solidFill>
                  <a:schemeClr val="bg1"/>
                </a:solidFill>
                <a:latin typeface="Palatino Linotype" panose="02040502050505030304" pitchFamily="18" charset="0"/>
              </a:rPr>
              <a:t> Δημοτικό Σχολείο </a:t>
            </a:r>
            <a:r>
              <a:rPr lang="el-GR" sz="2400" b="1" i="1" dirty="0">
                <a:solidFill>
                  <a:schemeClr val="bg1"/>
                </a:solidFill>
                <a:latin typeface="Palatino Linotype" panose="02040502050505030304" pitchFamily="18" charset="0"/>
              </a:rPr>
              <a:t>Πάτρας</a:t>
            </a:r>
            <a:endParaRPr lang="el-GR" sz="24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66559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9000">
              <a:schemeClr val="accent2">
                <a:lumMod val="40000"/>
                <a:lumOff val="60000"/>
              </a:schemeClr>
            </a:gs>
            <a:gs pos="40000">
              <a:schemeClr val="accent2">
                <a:lumMod val="95000"/>
                <a:lumOff val="5000"/>
              </a:schemeClr>
            </a:gs>
            <a:gs pos="100000">
              <a:schemeClr val="accent2">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5" name="Πλαίσιο κειμένου 2"/>
          <p:cNvSpPr txBox="1">
            <a:spLocks noChangeArrowheads="1"/>
          </p:cNvSpPr>
          <p:nvPr/>
        </p:nvSpPr>
        <p:spPr bwMode="auto">
          <a:xfrm>
            <a:off x="7294099" y="5238726"/>
            <a:ext cx="3052688" cy="3687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100" b="0" i="0" u="none" strike="noStrike" cap="none" normalizeH="0" baseline="0" dirty="0" smtClean="0">
                <a:ln>
                  <a:noFill/>
                </a:ln>
                <a:solidFill>
                  <a:srgbClr val="252525"/>
                </a:solidFill>
                <a:effectLst/>
                <a:latin typeface="Palatino Linotype" panose="02040502050505030304" pitchFamily="18" charset="0"/>
                <a:ea typeface="Times New Roman" panose="02020603050405020304" pitchFamily="18" charset="0"/>
                <a:cs typeface="Arial" panose="020B0604020202020204" pitchFamily="34" charset="0"/>
              </a:rPr>
              <a:t>Το τείχος όπως διασώζεται σήμερα (2013)</a:t>
            </a:r>
            <a:endParaRPr kumimoji="0" lang="el-GR" altLang="el-GR" sz="1100" b="0" i="0" u="none" strike="noStrike" cap="none" normalizeH="0" baseline="0" dirty="0" smtClean="0">
              <a:ln>
                <a:noFill/>
              </a:ln>
              <a:solidFill>
                <a:schemeClr val="tx1"/>
              </a:solidFill>
              <a:effectLst/>
              <a:latin typeface="Palatino Linotype" panose="02040502050505030304" pitchFamily="18" charset="0"/>
            </a:endParaRPr>
          </a:p>
        </p:txBody>
      </p:sp>
      <p:sp>
        <p:nvSpPr>
          <p:cNvPr id="6" name="Rectangle 4"/>
          <p:cNvSpPr>
            <a:spLocks noChangeArrowheads="1"/>
          </p:cNvSpPr>
          <p:nvPr/>
        </p:nvSpPr>
        <p:spPr bwMode="auto">
          <a:xfrm>
            <a:off x="365761" y="457200"/>
            <a:ext cx="4965894"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altLang="el-GR" sz="2400" b="0" i="0" u="none" strike="noStrike" cap="none" normalizeH="0" baseline="0" dirty="0" smtClean="0">
              <a:ln>
                <a:noFill/>
              </a:ln>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400" b="0" i="0" u="none" strike="noStrike" cap="none" normalizeH="0" baseline="0" dirty="0" smtClean="0">
                <a:ln>
                  <a:noFill/>
                </a:ln>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Το </a:t>
            </a:r>
            <a:r>
              <a:rPr kumimoji="0" lang="el-GR" altLang="el-GR" sz="2400" b="1" i="0" u="none" strike="noStrike" cap="none" normalizeH="0" baseline="0" dirty="0" err="1" smtClean="0">
                <a:ln>
                  <a:noFill/>
                </a:ln>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Αναλημματικό</a:t>
            </a:r>
            <a:r>
              <a:rPr kumimoji="0" lang="el-GR" altLang="el-GR" sz="2400" b="1" i="0" u="none" strike="noStrike" cap="none" normalizeH="0" baseline="0" dirty="0" smtClean="0">
                <a:ln>
                  <a:noFill/>
                </a:ln>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 τείχος</a:t>
            </a:r>
            <a:r>
              <a:rPr kumimoji="0" lang="el-GR" altLang="el-GR" sz="2400" b="0" i="0" u="none" strike="noStrike" cap="none" normalizeH="0" baseline="0" dirty="0" smtClean="0">
                <a:ln>
                  <a:noFill/>
                </a:ln>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 των Υψηλών </a:t>
            </a:r>
            <a:r>
              <a:rPr kumimoji="0" lang="el-GR" altLang="el-GR" sz="2400" b="0" i="0" u="none" strike="noStrike" cap="none" normalizeH="0" baseline="0" dirty="0" err="1" smtClean="0">
                <a:ln>
                  <a:noFill/>
                </a:ln>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Αλωνίων</a:t>
            </a:r>
            <a:r>
              <a:rPr kumimoji="0" lang="el-GR" altLang="el-GR" sz="2400" b="0" i="0" u="none" strike="noStrike" cap="none" normalizeH="0" baseline="0" dirty="0" smtClean="0">
                <a:ln>
                  <a:noFill/>
                </a:ln>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 στην Πάτρα, είναι τείχος κατασκευασμένο στα ρωμαϊκά χρόνια που διασώζεται και σήμερα. Το τείχος έχει δεχτεί στο πέρασμα των αιώνων προσθήκες όπως στις αρχές του 19ου αιώνα με την ισοπέδωση του υψώματος των </a:t>
            </a:r>
            <a:r>
              <a:rPr kumimoji="0" lang="el-GR" altLang="el-GR" sz="2400" b="0" i="0" u="none" strike="noStrike" cap="none" normalizeH="0" baseline="0" dirty="0" err="1" smtClean="0">
                <a:ln>
                  <a:noFill/>
                </a:ln>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ψηλαλωνίων</a:t>
            </a:r>
            <a:r>
              <a:rPr kumimoji="0" lang="el-GR" altLang="el-GR" sz="2400" b="0" i="0" u="none" strike="noStrike" cap="none" normalizeH="0" baseline="0" dirty="0" smtClean="0">
                <a:ln>
                  <a:noFill/>
                </a:ln>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 όπου δέχτηκε </a:t>
            </a:r>
            <a:r>
              <a:rPr kumimoji="0" lang="el-GR" altLang="el-GR" sz="2400" b="0" i="0" u="none" strike="noStrike" cap="none" normalizeH="0" baseline="0" dirty="0" err="1" smtClean="0">
                <a:ln>
                  <a:noFill/>
                </a:ln>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πετρόκτιστη</a:t>
            </a:r>
            <a:r>
              <a:rPr kumimoji="0" lang="el-GR" altLang="el-GR" sz="2400" b="0" i="0" u="none" strike="noStrike" cap="none" normalizeH="0" baseline="0" dirty="0" smtClean="0">
                <a:ln>
                  <a:noFill/>
                </a:ln>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 προσθήκη κατά ύψος, στην ρίζα του οποίου βρίσκεται, και δημιουργία πλατείας αλλά και την κατασκευή των καταφυγίων.</a:t>
            </a:r>
            <a:endParaRPr kumimoji="0" lang="el-GR" altLang="el-GR" sz="2400" b="0" i="0" u="none" strike="noStrike" cap="none" normalizeH="0" baseline="0" dirty="0" smtClean="0">
              <a:ln>
                <a:noFill/>
              </a:ln>
              <a:solidFill>
                <a:schemeClr val="bg1"/>
              </a:solidFill>
              <a:effectLst/>
              <a:latin typeface="Palatino Linotype" panose="02040502050505030304" pitchFamily="18" charset="0"/>
            </a:endParaRPr>
          </a:p>
        </p:txBody>
      </p:sp>
      <p:pic>
        <p:nvPicPr>
          <p:cNvPr id="7" name="Εικόνα 6" descr="http://upload.wikimedia.org/wikipedia/commons/thumb/1/19/Roman_wall_Patras.JPG/250px-Roman_wall_Patras.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894364" y="745588"/>
            <a:ext cx="5852158" cy="4389120"/>
          </a:xfrm>
          <a:prstGeom prst="rect">
            <a:avLst/>
          </a:prstGeom>
          <a:noFill/>
          <a:ln>
            <a:noFill/>
          </a:ln>
        </p:spPr>
      </p:pic>
    </p:spTree>
    <p:extLst>
      <p:ext uri="{BB962C8B-B14F-4D97-AF65-F5344CB8AC3E}">
        <p14:creationId xmlns:p14="http://schemas.microsoft.com/office/powerpoint/2010/main" val="2926669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26000">
              <a:schemeClr val="accent2">
                <a:lumMod val="40000"/>
                <a:lumOff val="60000"/>
              </a:schemeClr>
            </a:gs>
            <a:gs pos="40000">
              <a:schemeClr val="accent2">
                <a:lumMod val="95000"/>
                <a:lumOff val="5000"/>
              </a:schemeClr>
            </a:gs>
            <a:gs pos="100000">
              <a:schemeClr val="accent2">
                <a:lumMod val="60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4" name="Ορθογώνιο 3"/>
          <p:cNvSpPr/>
          <p:nvPr/>
        </p:nvSpPr>
        <p:spPr>
          <a:xfrm>
            <a:off x="506438" y="117693"/>
            <a:ext cx="9734843" cy="6740307"/>
          </a:xfrm>
          <a:prstGeom prst="rect">
            <a:avLst/>
          </a:prstGeom>
        </p:spPr>
        <p:txBody>
          <a:bodyPr wrap="square">
            <a:spAutoFit/>
          </a:bodyPr>
          <a:lstStyle/>
          <a:p>
            <a:pPr algn="just">
              <a:lnSpc>
                <a:spcPct val="150000"/>
              </a:lnSpc>
              <a:spcBef>
                <a:spcPts val="600"/>
              </a:spcBef>
              <a:spcAft>
                <a:spcPts val="600"/>
              </a:spcAft>
            </a:pPr>
            <a:r>
              <a:rPr lang="el-GR" sz="2400" dirty="0" smtClean="0">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Το τείχος έχει μήκος 70 περίπου μέτρα. Πιθανότατα χτίστηκε στα χρόνια του Ρωμαίου αυτοκράτορα Νέρωνα και η κυρίως χρήση του ήταν για να συγκρατεί τα χώματα του τότε λόφου των </a:t>
            </a:r>
            <a:r>
              <a:rPr lang="el-GR" sz="2400" dirty="0" err="1" smtClean="0">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ψηλαλωνίων</a:t>
            </a:r>
            <a:r>
              <a:rPr lang="el-GR" sz="2400" dirty="0" smtClean="0">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 Πιθανολογείται ότι αποτελούσε και τμήμα οχύρωσης της πόλης, αλλά και τμήμα του τεχνητού λιμανιού που κατασκευάστηκε την ίδια εποχή από τους Ρωμαίους. Κάποιοι περιηγητές του 17ου και 18ου αιώνα το πέρασαν για ερείπια αμφιθεάτρου. Ο Γάλλος περιηγητής </a:t>
            </a:r>
            <a:r>
              <a:rPr lang="el-GR" sz="2400" dirty="0" err="1" smtClean="0">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Ολιβιέρος</a:t>
            </a:r>
            <a:r>
              <a:rPr lang="el-GR" sz="2400" dirty="0" smtClean="0">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 τον 18ο αιώνα αναφέρει ότι πάνω στο τείχος και κατά μήκος του υπήρχαν μεταλλικοί κρίκοι όπου έδεναν στην αρχαιότητα τα πλοία. Την ίδια πληροφορία επιβεβαίωσε και ο </a:t>
            </a:r>
            <a:r>
              <a:rPr lang="el-GR" sz="2400" dirty="0" err="1" smtClean="0">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Πουκεβίλ</a:t>
            </a:r>
            <a:r>
              <a:rPr lang="el-GR" sz="2400" dirty="0" smtClean="0">
                <a:solidFill>
                  <a:schemeClr val="bg1"/>
                </a:solidFill>
                <a:effectLst/>
                <a:latin typeface="Palatino Linotype" panose="02040502050505030304" pitchFamily="18" charset="0"/>
                <a:ea typeface="Times New Roman" panose="02020603050405020304" pitchFamily="18" charset="0"/>
                <a:cs typeface="Arial" panose="020B0604020202020204" pitchFamily="34" charset="0"/>
              </a:rPr>
              <a:t> όπου αναφέρει ότι είδε κάποιους κρίκους.</a:t>
            </a:r>
            <a:endParaRPr lang="el-GR" sz="240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2371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Ξυλογραφία">
  <a:themeElements>
    <a:clrScheme name="Ξυλογραφί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Ξυλογραφία">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Ξυλογραφί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TM03090434[[fn=Ξυλογραφία]]</Template>
  <TotalTime>15</TotalTime>
  <Words>39</Words>
  <Application>Microsoft Office PowerPoint</Application>
  <PresentationFormat>Ευρεία οθόνη</PresentationFormat>
  <Paragraphs>8</Paragraphs>
  <Slides>3</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3</vt:i4>
      </vt:variant>
    </vt:vector>
  </HeadingPairs>
  <TitlesOfParts>
    <vt:vector size="12" baseType="lpstr">
      <vt:lpstr>Arial</vt:lpstr>
      <vt:lpstr>Calibri</vt:lpstr>
      <vt:lpstr>Cambria</vt:lpstr>
      <vt:lpstr>Palatino Linotype</vt:lpstr>
      <vt:lpstr>Rockwell</vt:lpstr>
      <vt:lpstr>Rockwell Condensed</vt:lpstr>
      <vt:lpstr>Times New Roman</vt:lpstr>
      <vt:lpstr>Wingdings</vt:lpstr>
      <vt:lpstr>Ξυλογραφία</vt:lpstr>
      <vt:lpstr>Αναλημματικό τείχος Υψηλών Αλωνίων Πάτρας </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Αναλημματικό τείχος Υψηλών Αλωνίων Πάτρας</dc:title>
  <dc:creator>Χρύσα Καλούδη</dc:creator>
  <cp:lastModifiedBy>Χρύσα Καλούδη</cp:lastModifiedBy>
  <cp:revision>3</cp:revision>
  <dcterms:created xsi:type="dcterms:W3CDTF">2015-03-05T21:21:01Z</dcterms:created>
  <dcterms:modified xsi:type="dcterms:W3CDTF">2015-03-05T21:36:21Z</dcterms:modified>
</cp:coreProperties>
</file>