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sldIdLst>
    <p:sldId id="256" r:id="rId2"/>
    <p:sldId id="257" r:id="rId3"/>
    <p:sldId id="258" r:id="rId4"/>
    <p:sldId id="261" r:id="rId5"/>
    <p:sldId id="260" r:id="rId6"/>
    <p:sldId id="263" r:id="rId7"/>
    <p:sldId id="259"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748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44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6942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64118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6445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91898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8800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1343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605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725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13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0302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250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515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9465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208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506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11/24/2014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9446977"/>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ommons.wikimedia.org/wiki/File:Ancient_theater_stadium_Patras.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4212" y="672921"/>
            <a:ext cx="11719774" cy="2971801"/>
          </a:xfrm>
        </p:spPr>
        <p:txBody>
          <a:bodyPr>
            <a:normAutofit/>
          </a:bodyPr>
          <a:lstStyle/>
          <a:p>
            <a:r>
              <a:rPr lang="el-GR" sz="8000" b="1" dirty="0" smtClean="0">
                <a:solidFill>
                  <a:schemeClr val="bg2">
                    <a:lumMod val="75000"/>
                  </a:schemeClr>
                </a:solidFill>
                <a:latin typeface="Cambria" panose="02040503050406030204" pitchFamily="18" charset="0"/>
              </a:rPr>
              <a:t>Ρ</a:t>
            </a:r>
            <a:r>
              <a:rPr lang="el-GR" sz="8000" b="1" cap="none" dirty="0" smtClean="0">
                <a:solidFill>
                  <a:schemeClr val="bg2">
                    <a:lumMod val="75000"/>
                  </a:schemeClr>
                </a:solidFill>
                <a:latin typeface="Cambria" panose="02040503050406030204" pitchFamily="18" charset="0"/>
              </a:rPr>
              <a:t>ωμαϊκό Στάδιο </a:t>
            </a:r>
            <a:br>
              <a:rPr lang="el-GR" sz="8000" b="1" cap="none" dirty="0" smtClean="0">
                <a:solidFill>
                  <a:schemeClr val="bg2">
                    <a:lumMod val="75000"/>
                  </a:schemeClr>
                </a:solidFill>
                <a:latin typeface="Cambria" panose="02040503050406030204" pitchFamily="18" charset="0"/>
              </a:rPr>
            </a:br>
            <a:r>
              <a:rPr lang="el-GR" sz="8000" b="1" cap="none" dirty="0" smtClean="0">
                <a:solidFill>
                  <a:schemeClr val="bg2">
                    <a:lumMod val="75000"/>
                  </a:schemeClr>
                </a:solidFill>
                <a:latin typeface="Cambria" panose="02040503050406030204" pitchFamily="18" charset="0"/>
              </a:rPr>
              <a:t>Πάτρας</a:t>
            </a:r>
            <a:endParaRPr lang="el-GR" sz="8000" b="1" dirty="0">
              <a:solidFill>
                <a:schemeClr val="bg2">
                  <a:lumMod val="75000"/>
                </a:schemeClr>
              </a:solidFill>
              <a:latin typeface="Cambria" panose="02040503050406030204" pitchFamily="18" charset="0"/>
            </a:endParaRPr>
          </a:p>
        </p:txBody>
      </p:sp>
      <p:sp>
        <p:nvSpPr>
          <p:cNvPr id="3" name="Υπότιτλος 2"/>
          <p:cNvSpPr>
            <a:spLocks noGrp="1"/>
          </p:cNvSpPr>
          <p:nvPr>
            <p:ph type="subTitle" idx="1"/>
          </p:nvPr>
        </p:nvSpPr>
        <p:spPr/>
        <p:txBody>
          <a:bodyPr>
            <a:noAutofit/>
          </a:bodyPr>
          <a:lstStyle/>
          <a:p>
            <a:r>
              <a:rPr lang="el-GR" sz="2400" cap="none" dirty="0" smtClean="0">
                <a:solidFill>
                  <a:schemeClr val="tx1"/>
                </a:solidFill>
                <a:latin typeface="Cambria" panose="02040503050406030204" pitchFamily="18" charset="0"/>
              </a:rPr>
              <a:t>Παναγιώτης </a:t>
            </a:r>
            <a:r>
              <a:rPr lang="el-GR" sz="2400" cap="none" dirty="0" err="1" smtClean="0">
                <a:solidFill>
                  <a:schemeClr val="tx1"/>
                </a:solidFill>
                <a:latin typeface="Cambria" panose="02040503050406030204" pitchFamily="18" charset="0"/>
              </a:rPr>
              <a:t>Στεμπίλης</a:t>
            </a:r>
            <a:endParaRPr lang="el-GR" sz="2400" cap="none" dirty="0" smtClean="0">
              <a:solidFill>
                <a:schemeClr val="tx1"/>
              </a:solidFill>
              <a:latin typeface="Cambria" panose="02040503050406030204" pitchFamily="18" charset="0"/>
            </a:endParaRPr>
          </a:p>
          <a:p>
            <a:r>
              <a:rPr lang="el-GR" sz="2400" cap="none" dirty="0" smtClean="0">
                <a:solidFill>
                  <a:schemeClr val="tx1"/>
                </a:solidFill>
                <a:latin typeface="Cambria" panose="02040503050406030204" pitchFamily="18" charset="0"/>
              </a:rPr>
              <a:t>Ε΄ Τάξη</a:t>
            </a:r>
          </a:p>
          <a:p>
            <a:r>
              <a:rPr lang="el-GR" sz="2400" cap="none" dirty="0" smtClean="0">
                <a:solidFill>
                  <a:schemeClr val="tx1"/>
                </a:solidFill>
                <a:latin typeface="Cambria" panose="02040503050406030204" pitchFamily="18" charset="0"/>
              </a:rPr>
              <a:t>43</a:t>
            </a:r>
            <a:r>
              <a:rPr lang="el-GR" sz="2400" cap="none" baseline="30000" dirty="0" smtClean="0">
                <a:solidFill>
                  <a:schemeClr val="tx1"/>
                </a:solidFill>
                <a:latin typeface="Cambria" panose="02040503050406030204" pitchFamily="18" charset="0"/>
              </a:rPr>
              <a:t>ο</a:t>
            </a:r>
            <a:r>
              <a:rPr lang="el-GR" sz="2400" cap="none" dirty="0" smtClean="0">
                <a:solidFill>
                  <a:schemeClr val="tx1"/>
                </a:solidFill>
                <a:latin typeface="Cambria" panose="02040503050406030204" pitchFamily="18" charset="0"/>
              </a:rPr>
              <a:t> Δημοτικό Σχολείο Πάτρας</a:t>
            </a:r>
            <a:endParaRPr lang="el-GR" sz="2400" cap="none" dirty="0">
              <a:solidFill>
                <a:schemeClr val="tx1"/>
              </a:solidFill>
              <a:latin typeface="Cambria" panose="02040503050406030204" pitchFamily="18" charset="0"/>
            </a:endParaRPr>
          </a:p>
        </p:txBody>
      </p:sp>
    </p:spTree>
    <p:extLst>
      <p:ext uri="{BB962C8B-B14F-4D97-AF65-F5344CB8AC3E}">
        <p14:creationId xmlns:p14="http://schemas.microsoft.com/office/powerpoint/2010/main" val="42528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576554" y="309094"/>
            <a:ext cx="4971244" cy="6233374"/>
          </a:xfrm>
        </p:spPr>
        <p:txBody>
          <a:bodyPr>
            <a:normAutofit lnSpcReduction="10000"/>
          </a:bodyPr>
          <a:lstStyle/>
          <a:p>
            <a:r>
              <a:rPr lang="el-GR" sz="2300" dirty="0">
                <a:solidFill>
                  <a:schemeClr val="tx1"/>
                </a:solidFill>
                <a:latin typeface="Cambria" panose="02040503050406030204" pitchFamily="18" charset="0"/>
              </a:rPr>
              <a:t>Το </a:t>
            </a:r>
            <a:r>
              <a:rPr lang="el-GR" sz="2300" b="1" dirty="0">
                <a:solidFill>
                  <a:schemeClr val="tx1"/>
                </a:solidFill>
                <a:latin typeface="Cambria" panose="02040503050406030204" pitchFamily="18" charset="0"/>
              </a:rPr>
              <a:t>Ρωμαϊκό Στάδιο</a:t>
            </a:r>
            <a:r>
              <a:rPr lang="el-GR" sz="2300" dirty="0">
                <a:solidFill>
                  <a:schemeClr val="tx1"/>
                </a:solidFill>
                <a:latin typeface="Cambria" panose="02040503050406030204" pitchFamily="18" charset="0"/>
              </a:rPr>
              <a:t> </a:t>
            </a:r>
            <a:r>
              <a:rPr lang="el-GR" sz="2300" dirty="0" smtClean="0">
                <a:solidFill>
                  <a:schemeClr val="tx1"/>
                </a:solidFill>
                <a:latin typeface="Cambria" panose="02040503050406030204" pitchFamily="18" charset="0"/>
              </a:rPr>
              <a:t>της Πάτρας, </a:t>
            </a:r>
            <a:r>
              <a:rPr lang="el-GR" sz="2300" dirty="0">
                <a:solidFill>
                  <a:schemeClr val="tx1"/>
                </a:solidFill>
                <a:latin typeface="Cambria" panose="02040503050406030204" pitchFamily="18" charset="0"/>
              </a:rPr>
              <a:t>πολλές φορές αποκαλείται και </a:t>
            </a:r>
            <a:r>
              <a:rPr lang="el-GR" sz="2300" b="1" dirty="0">
                <a:solidFill>
                  <a:schemeClr val="tx1"/>
                </a:solidFill>
                <a:latin typeface="Cambria" panose="02040503050406030204" pitchFamily="18" charset="0"/>
              </a:rPr>
              <a:t>Αμφιθέατρο-στάδιο</a:t>
            </a:r>
            <a:r>
              <a:rPr lang="el-GR" sz="2300" dirty="0">
                <a:solidFill>
                  <a:schemeClr val="tx1"/>
                </a:solidFill>
                <a:latin typeface="Cambria" panose="02040503050406030204" pitchFamily="18" charset="0"/>
              </a:rPr>
              <a:t> ή </a:t>
            </a:r>
            <a:r>
              <a:rPr lang="el-GR" sz="2300" b="1" dirty="0">
                <a:solidFill>
                  <a:schemeClr val="tx1"/>
                </a:solidFill>
                <a:latin typeface="Cambria" panose="02040503050406030204" pitchFamily="18" charset="0"/>
              </a:rPr>
              <a:t>Θέατρο</a:t>
            </a:r>
            <a:r>
              <a:rPr lang="el-GR" sz="2300" dirty="0">
                <a:solidFill>
                  <a:schemeClr val="tx1"/>
                </a:solidFill>
                <a:latin typeface="Cambria" panose="02040503050406030204" pitchFamily="18" charset="0"/>
              </a:rPr>
              <a:t>, είναι ερείπια του ρωμαϊκού σταδίου της ρωμαϊκής Πάτρας που διασώζονται σήμερα στο κέντρο της πόλης. Βρίσκεται στο σημερινό </a:t>
            </a:r>
            <a:r>
              <a:rPr lang="el-GR" sz="2300" dirty="0" smtClean="0">
                <a:solidFill>
                  <a:schemeClr val="tx1"/>
                </a:solidFill>
                <a:latin typeface="Cambria" panose="02040503050406030204" pitchFamily="18" charset="0"/>
              </a:rPr>
              <a:t>κέντρο </a:t>
            </a:r>
            <a:r>
              <a:rPr lang="el-GR" sz="2300" dirty="0">
                <a:solidFill>
                  <a:schemeClr val="tx1"/>
                </a:solidFill>
                <a:latin typeface="Cambria" panose="02040503050406030204" pitchFamily="18" charset="0"/>
              </a:rPr>
              <a:t>Πάτρας </a:t>
            </a:r>
            <a:r>
              <a:rPr lang="el-GR" sz="2300" dirty="0" smtClean="0">
                <a:solidFill>
                  <a:schemeClr val="tx1"/>
                </a:solidFill>
                <a:latin typeface="Cambria" panose="02040503050406030204" pitchFamily="18" charset="0"/>
              </a:rPr>
              <a:t>δίπλα στο Ρωμαϊκό Ωδείο </a:t>
            </a:r>
            <a:r>
              <a:rPr lang="el-GR" sz="2300" dirty="0">
                <a:solidFill>
                  <a:schemeClr val="tx1"/>
                </a:solidFill>
                <a:latin typeface="Cambria" panose="02040503050406030204" pitchFamily="18" charset="0"/>
              </a:rPr>
              <a:t>που επίσης διασώζεται, και καταλαμβάνει μεγάλη έκταση κάτω από πολυκατοικίες κι άλλα κτίσματα, ενώ μέρος </a:t>
            </a:r>
            <a:r>
              <a:rPr lang="el-GR" sz="2300" dirty="0" smtClean="0">
                <a:solidFill>
                  <a:schemeClr val="tx1"/>
                </a:solidFill>
                <a:latin typeface="Cambria" panose="02040503050406030204" pitchFamily="18" charset="0"/>
              </a:rPr>
              <a:t>του, </a:t>
            </a:r>
            <a:r>
              <a:rPr lang="el-GR" sz="2300" dirty="0">
                <a:solidFill>
                  <a:schemeClr val="tx1"/>
                </a:solidFill>
                <a:latin typeface="Cambria" panose="02040503050406030204" pitchFamily="18" charset="0"/>
              </a:rPr>
              <a:t>η ανατολική πλευρά, έχει αποκαλυφτεί. Το στάδιο διασωζόταν μέχρι το 1870 όπου τότε επάνω του κατασκευάστηκαν οικίες για να αποκαλυφθεί πάλι την δεκαετία του 90.</a:t>
            </a:r>
          </a:p>
          <a:p>
            <a:endParaRPr lang="el-GR" dirty="0">
              <a:solidFill>
                <a:schemeClr val="tx1"/>
              </a:solidFill>
              <a:latin typeface="Cambria" panose="02040503050406030204" pitchFamily="18" charset="0"/>
            </a:endParaRPr>
          </a:p>
        </p:txBody>
      </p:sp>
      <p:pic>
        <p:nvPicPr>
          <p:cNvPr id="4" name="Εικόνα 3" descr="http://agorapatra.org/wp-content/uploads/2014/02/Patra_amphitheatro.jpg"/>
          <p:cNvPicPr/>
          <p:nvPr/>
        </p:nvPicPr>
        <p:blipFill>
          <a:blip r:embed="rId2"/>
          <a:srcRect/>
          <a:stretch>
            <a:fillRect/>
          </a:stretch>
        </p:blipFill>
        <p:spPr bwMode="auto">
          <a:xfrm>
            <a:off x="373488" y="309094"/>
            <a:ext cx="5203065" cy="5151548"/>
          </a:xfrm>
          <a:prstGeom prst="rect">
            <a:avLst/>
          </a:prstGeom>
          <a:noFill/>
          <a:ln w="9525">
            <a:noFill/>
            <a:miter lim="800000"/>
            <a:headEnd/>
            <a:tailEnd/>
          </a:ln>
        </p:spPr>
      </p:pic>
      <p:sp>
        <p:nvSpPr>
          <p:cNvPr id="5" name="TextBox 4"/>
          <p:cNvSpPr txBox="1"/>
          <p:nvPr/>
        </p:nvSpPr>
        <p:spPr>
          <a:xfrm>
            <a:off x="1828800" y="5631792"/>
            <a:ext cx="2781837" cy="375297"/>
          </a:xfrm>
          <a:prstGeom prst="rect">
            <a:avLst/>
          </a:prstGeom>
          <a:noFill/>
        </p:spPr>
        <p:txBody>
          <a:bodyPr wrap="square" rtlCol="0">
            <a:spAutoFit/>
          </a:bodyPr>
          <a:lstStyle/>
          <a:p>
            <a:r>
              <a:rPr lang="el-GR" dirty="0"/>
              <a:t>Τμήμα του σταδίου</a:t>
            </a:r>
            <a:endParaRPr lang="el-GR" dirty="0"/>
          </a:p>
        </p:txBody>
      </p:sp>
    </p:spTree>
    <p:extLst>
      <p:ext uri="{BB962C8B-B14F-4D97-AF65-F5344CB8AC3E}">
        <p14:creationId xmlns:p14="http://schemas.microsoft.com/office/powerpoint/2010/main" val="117674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815222" y="759854"/>
            <a:ext cx="5685612" cy="4969434"/>
          </a:xfrm>
        </p:spPr>
        <p:txBody>
          <a:bodyPr>
            <a:normAutofit/>
          </a:bodyPr>
          <a:lstStyle/>
          <a:p>
            <a:r>
              <a:rPr lang="el-GR" sz="2800" dirty="0">
                <a:solidFill>
                  <a:schemeClr val="tx1"/>
                </a:solidFill>
                <a:latin typeface="Cambria" panose="02040503050406030204" pitchFamily="18" charset="0"/>
              </a:rPr>
              <a:t>Το στάδιο από τις αρχαιολογικές έρευνες φαίνεται ότι θεμελιώθηκε επί βασιλείας </a:t>
            </a:r>
            <a:r>
              <a:rPr lang="el-GR" sz="2800" dirty="0" smtClean="0">
                <a:solidFill>
                  <a:schemeClr val="tx1"/>
                </a:solidFill>
                <a:latin typeface="Cambria" panose="02040503050406030204" pitchFamily="18" charset="0"/>
              </a:rPr>
              <a:t>του </a:t>
            </a:r>
            <a:r>
              <a:rPr lang="el-GR" sz="2800" dirty="0" err="1" smtClean="0">
                <a:solidFill>
                  <a:schemeClr val="tx1"/>
                </a:solidFill>
                <a:latin typeface="Cambria" panose="02040503050406030204" pitchFamily="18" charset="0"/>
              </a:rPr>
              <a:t>Δομιτιανού</a:t>
            </a:r>
            <a:r>
              <a:rPr lang="el-GR" sz="2800" dirty="0" smtClean="0">
                <a:solidFill>
                  <a:schemeClr val="tx1"/>
                </a:solidFill>
                <a:latin typeface="Cambria" panose="02040503050406030204" pitchFamily="18" charset="0"/>
              </a:rPr>
              <a:t> γύρω </a:t>
            </a:r>
            <a:r>
              <a:rPr lang="el-GR" sz="2800" dirty="0">
                <a:solidFill>
                  <a:schemeClr val="tx1"/>
                </a:solidFill>
                <a:latin typeface="Cambria" panose="02040503050406030204" pitchFamily="18" charset="0"/>
              </a:rPr>
              <a:t>στο 80 - 90 π.Χ. </a:t>
            </a:r>
            <a:endParaRPr lang="el-GR" sz="2800" dirty="0" smtClean="0">
              <a:solidFill>
                <a:schemeClr val="tx1"/>
              </a:solidFill>
              <a:latin typeface="Cambria" panose="02040503050406030204" pitchFamily="18" charset="0"/>
            </a:endParaRPr>
          </a:p>
          <a:p>
            <a:r>
              <a:rPr lang="el-GR" sz="2800" dirty="0" smtClean="0">
                <a:solidFill>
                  <a:schemeClr val="tx1"/>
                </a:solidFill>
                <a:latin typeface="Cambria" panose="02040503050406030204" pitchFamily="18" charset="0"/>
              </a:rPr>
              <a:t>Φέρεται </a:t>
            </a:r>
            <a:r>
              <a:rPr lang="el-GR" sz="2800" dirty="0">
                <a:solidFill>
                  <a:schemeClr val="tx1"/>
                </a:solidFill>
                <a:latin typeface="Cambria" panose="02040503050406030204" pitchFamily="18" charset="0"/>
              </a:rPr>
              <a:t>να ήταν δώρο του αυτοκράτορα στην πόλη για τον εορτασμό των 100 χρόνων από την δημιουργία ρωμαϊκής αποικίας σε αυτή</a:t>
            </a:r>
            <a:r>
              <a:rPr lang="el-GR" sz="2800" dirty="0" smtClean="0">
                <a:solidFill>
                  <a:schemeClr val="tx1"/>
                </a:solidFill>
                <a:latin typeface="Cambria" panose="02040503050406030204" pitchFamily="18" charset="0"/>
              </a:rPr>
              <a:t>.</a:t>
            </a:r>
          </a:p>
          <a:p>
            <a:endParaRPr lang="el-GR" dirty="0">
              <a:latin typeface="Cambria" panose="02040503050406030204" pitchFamily="18" charset="0"/>
            </a:endParaRPr>
          </a:p>
        </p:txBody>
      </p:sp>
      <p:pic>
        <p:nvPicPr>
          <p:cNvPr id="4" name="Εικόνα 3" descr="http://upload.wikimedia.org/wikipedia/commons/thumb/7/7f/Ancient_theatre_stadium_Patras3.JPG/1024px-Ancient_theatre_stadium_Patras3.JPG"/>
          <p:cNvPicPr/>
          <p:nvPr/>
        </p:nvPicPr>
        <p:blipFill>
          <a:blip r:embed="rId2"/>
          <a:srcRect/>
          <a:stretch>
            <a:fillRect/>
          </a:stretch>
        </p:blipFill>
        <p:spPr bwMode="auto">
          <a:xfrm>
            <a:off x="168247" y="1197735"/>
            <a:ext cx="5646975" cy="3758821"/>
          </a:xfrm>
          <a:prstGeom prst="rect">
            <a:avLst/>
          </a:prstGeom>
          <a:noFill/>
          <a:ln w="9525">
            <a:noFill/>
            <a:miter lim="800000"/>
            <a:headEnd/>
            <a:tailEnd/>
          </a:ln>
        </p:spPr>
      </p:pic>
    </p:spTree>
    <p:extLst>
      <p:ext uri="{BB962C8B-B14F-4D97-AF65-F5344CB8AC3E}">
        <p14:creationId xmlns:p14="http://schemas.microsoft.com/office/powerpoint/2010/main" val="218301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39513" y="1819141"/>
            <a:ext cx="5710912" cy="3615267"/>
          </a:xfrm>
        </p:spPr>
        <p:txBody>
          <a:bodyPr>
            <a:noAutofit/>
          </a:bodyPr>
          <a:lstStyle/>
          <a:p>
            <a:r>
              <a:rPr lang="el-GR" sz="2400" dirty="0">
                <a:solidFill>
                  <a:schemeClr val="tx1"/>
                </a:solidFill>
                <a:latin typeface="Cambria" panose="02040503050406030204" pitchFamily="18" charset="0"/>
              </a:rPr>
              <a:t>Έχει επίμηκες σχήμα με δύο σφενδόνες ή πέταλα και η ορχήστρα γύρω γύρω περιβάλλεται από στηθαίο. Οι διαστάσεις του είναι 200 μέτρα μήκος και 90 </a:t>
            </a:r>
            <a:r>
              <a:rPr lang="el-GR" sz="2400" dirty="0" smtClean="0">
                <a:solidFill>
                  <a:schemeClr val="tx1"/>
                </a:solidFill>
                <a:latin typeface="Cambria" panose="02040503050406030204" pitchFamily="18" charset="0"/>
              </a:rPr>
              <a:t>πλάτος και η </a:t>
            </a:r>
            <a:r>
              <a:rPr lang="el-GR" sz="2400" dirty="0">
                <a:solidFill>
                  <a:schemeClr val="tx1"/>
                </a:solidFill>
                <a:latin typeface="Cambria" panose="02040503050406030204" pitchFamily="18" charset="0"/>
              </a:rPr>
              <a:t>ανατολική του πλευρά είναι χτισμένη σε φυσικό πρανές του εδάφους. Στην ανατολική μακρά πλευρά σώζονται τουλάχιστον  δυο διαζώματα και κάτω από αυτά οι υπόγειοι διάδρομοι για την εξυπηρέτηση των </a:t>
            </a:r>
            <a:r>
              <a:rPr lang="el-GR" sz="2400" dirty="0" err="1">
                <a:solidFill>
                  <a:schemeClr val="tx1"/>
                </a:solidFill>
                <a:latin typeface="Cambria" panose="02040503050406030204" pitchFamily="18" charset="0"/>
              </a:rPr>
              <a:t>αθλουμένων</a:t>
            </a:r>
            <a:r>
              <a:rPr lang="el-GR" sz="2400" dirty="0">
                <a:solidFill>
                  <a:schemeClr val="tx1"/>
                </a:solidFill>
                <a:latin typeface="Cambria" panose="02040503050406030204" pitchFamily="18" charset="0"/>
              </a:rPr>
              <a:t> και των δρωμένων. Οι τοίχοι που είναι κτισμένοι κατά το </a:t>
            </a:r>
            <a:r>
              <a:rPr lang="el-GR" sz="2400" dirty="0" err="1">
                <a:solidFill>
                  <a:schemeClr val="tx1"/>
                </a:solidFill>
                <a:latin typeface="Cambria" panose="02040503050406030204" pitchFamily="18" charset="0"/>
              </a:rPr>
              <a:t>opus</a:t>
            </a:r>
            <a:r>
              <a:rPr lang="el-GR" sz="2400" dirty="0">
                <a:solidFill>
                  <a:schemeClr val="tx1"/>
                </a:solidFill>
                <a:latin typeface="Cambria" panose="02040503050406030204" pitchFamily="18" charset="0"/>
              </a:rPr>
              <a:t> </a:t>
            </a:r>
            <a:r>
              <a:rPr lang="el-GR" sz="2400" dirty="0" err="1">
                <a:solidFill>
                  <a:schemeClr val="tx1"/>
                </a:solidFill>
                <a:latin typeface="Cambria" panose="02040503050406030204" pitchFamily="18" charset="0"/>
              </a:rPr>
              <a:t>reticulatum</a:t>
            </a:r>
            <a:r>
              <a:rPr lang="el-GR" sz="2400" dirty="0">
                <a:solidFill>
                  <a:schemeClr val="tx1"/>
                </a:solidFill>
                <a:latin typeface="Cambria" panose="02040503050406030204" pitchFamily="18" charset="0"/>
              </a:rPr>
              <a:t> (τούβλα σε σχήμα διαμαντιού), φέρουν σε πολλά τμήματά τους διαμπερείς  </a:t>
            </a:r>
            <a:r>
              <a:rPr lang="el-GR" sz="2400" dirty="0" err="1">
                <a:solidFill>
                  <a:schemeClr val="tx1"/>
                </a:solidFill>
                <a:latin typeface="Cambria" panose="02040503050406030204" pitchFamily="18" charset="0"/>
              </a:rPr>
              <a:t>ρηγματώσεις</a:t>
            </a:r>
            <a:r>
              <a:rPr lang="el-GR" sz="2400" dirty="0">
                <a:solidFill>
                  <a:schemeClr val="tx1"/>
                </a:solidFill>
                <a:latin typeface="Cambria" panose="02040503050406030204" pitchFamily="18" charset="0"/>
              </a:rPr>
              <a:t> που προέρχονται από σεισμούς. </a:t>
            </a:r>
          </a:p>
          <a:p>
            <a:endParaRPr lang="el-GR" sz="2400" dirty="0">
              <a:solidFill>
                <a:schemeClr val="tx1"/>
              </a:solidFill>
            </a:endParaRPr>
          </a:p>
        </p:txBody>
      </p:sp>
      <p:pic>
        <p:nvPicPr>
          <p:cNvPr id="5" name="Εικόνα 4" descr="http://upload.wikimedia.org/wikipedia/commons/thumb/7/7f/Ancient_theatre_stadium_Patras3.JPG/1024px-Ancient_theatre_stadium_Patras3.JPG"/>
          <p:cNvPicPr/>
          <p:nvPr/>
        </p:nvPicPr>
        <p:blipFill>
          <a:blip r:embed="rId2"/>
          <a:srcRect/>
          <a:stretch>
            <a:fillRect/>
          </a:stretch>
        </p:blipFill>
        <p:spPr bwMode="auto">
          <a:xfrm>
            <a:off x="6330730" y="1558343"/>
            <a:ext cx="5646975" cy="3758821"/>
          </a:xfrm>
          <a:prstGeom prst="rect">
            <a:avLst/>
          </a:prstGeom>
          <a:noFill/>
          <a:ln w="9525">
            <a:noFill/>
            <a:miter lim="800000"/>
            <a:headEnd/>
            <a:tailEnd/>
          </a:ln>
        </p:spPr>
      </p:pic>
    </p:spTree>
    <p:extLst>
      <p:ext uri="{BB962C8B-B14F-4D97-AF65-F5344CB8AC3E}">
        <p14:creationId xmlns:p14="http://schemas.microsoft.com/office/powerpoint/2010/main" val="34273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603" y="1754746"/>
            <a:ext cx="10597681" cy="3615267"/>
          </a:xfrm>
        </p:spPr>
        <p:txBody>
          <a:bodyPr>
            <a:noAutofit/>
          </a:bodyPr>
          <a:lstStyle/>
          <a:p>
            <a:r>
              <a:rPr lang="el-GR" sz="2400" dirty="0" smtClean="0">
                <a:solidFill>
                  <a:schemeClr val="tx1"/>
                </a:solidFill>
                <a:latin typeface="Cambria" panose="02040503050406030204" pitchFamily="18" charset="0"/>
              </a:rPr>
              <a:t>Τα αρχιτεκτονικά κατάλοιπα του αμφιθεατρικού κτίσματος αποκαλύπτονται σταδιακά, καθώς η περιοχή πάνω από αυτό είναι δομημένη. </a:t>
            </a:r>
          </a:p>
          <a:p>
            <a:pPr algn="just"/>
            <a:r>
              <a:rPr lang="el-GR" sz="2400" dirty="0" smtClean="0">
                <a:solidFill>
                  <a:schemeClr val="tx1"/>
                </a:solidFill>
                <a:latin typeface="Cambria" panose="02040503050406030204" pitchFamily="18" charset="0"/>
              </a:rPr>
              <a:t>Η βόρεια </a:t>
            </a:r>
            <a:r>
              <a:rPr lang="el-GR" sz="2400" dirty="0">
                <a:solidFill>
                  <a:schemeClr val="tx1"/>
                </a:solidFill>
                <a:latin typeface="Cambria" panose="02040503050406030204" pitchFamily="18" charset="0"/>
              </a:rPr>
              <a:t>στενή πλευρά</a:t>
            </a:r>
            <a:r>
              <a:rPr lang="el-GR" sz="2400" dirty="0"/>
              <a:t> </a:t>
            </a:r>
            <a:r>
              <a:rPr lang="el-GR" sz="2400" dirty="0" smtClean="0">
                <a:solidFill>
                  <a:schemeClr val="tx1"/>
                </a:solidFill>
                <a:latin typeface="Cambria" panose="02040503050406030204" pitchFamily="18" charset="0"/>
              </a:rPr>
              <a:t>, που έχει αποκαλυφθεί, φέρει </a:t>
            </a:r>
            <a:r>
              <a:rPr lang="el-GR" sz="2400" dirty="0" err="1" smtClean="0">
                <a:solidFill>
                  <a:schemeClr val="tx1"/>
                </a:solidFill>
                <a:latin typeface="Cambria" panose="02040503050406030204" pitchFamily="18" charset="0"/>
              </a:rPr>
              <a:t>πυλίδα</a:t>
            </a:r>
            <a:r>
              <a:rPr lang="el-GR" sz="2400" dirty="0" smtClean="0">
                <a:solidFill>
                  <a:schemeClr val="tx1"/>
                </a:solidFill>
                <a:latin typeface="Cambria" panose="02040503050406030204" pitchFamily="18" charset="0"/>
              </a:rPr>
              <a:t> εισόδου, ενώ η νότια πρέπει να βρίσκεται κάτω από την εκκλησία της Παντάνασσας και θα πρέπει επίσης να είχε άνοιγμα εισόδου. Η κεντρική είσοδος έχει μνημειώδη όψη και εντοπίστηκε κατά τη δυτική μακρά πλευρά. </a:t>
            </a:r>
          </a:p>
          <a:p>
            <a:pPr algn="just"/>
            <a:r>
              <a:rPr lang="el-GR" sz="2400" dirty="0" smtClean="0">
                <a:solidFill>
                  <a:schemeClr val="tx1"/>
                </a:solidFill>
                <a:latin typeface="Cambria" panose="02040503050406030204" pitchFamily="18" charset="0"/>
              </a:rPr>
              <a:t>Το καλύτερα και ψηλότερα διατηρημένο τμήμα του αμφιθεάτρου βρίσκεται στην ανατολική μακριά πλευρά, που είναι κτισμένη στην πλαγιά φυσικού ανδήρου. Εδώ υπήρχαν δύο ή τρία διαζώματα, αλλά τα λίθινα εδώλια έχουν αφαιρεθεί. Κάτω από τα διαζώματα διατηρούνται υπόγειοι διάδρομοι και δώματα, που χρησίμευαν ως βοηθητικοί χώροι. Αυτό είναι και το μεγαλύτερο ενιαίο τμήμα του αμφιθεάτρου που έχει αποκαλυφθεί και είναι ορατό. Οι ανασκαφές συνεχίζονται αφού σταδιακά απαλλοτριώνονται οικοδομικά τετράγωνα που έχουν κατασκευαστεί επάνω του, ο αρχαιολογικός χώρος καλύπτει έκταση 18 στρεμμάτων.</a:t>
            </a:r>
          </a:p>
          <a:p>
            <a:endParaRPr lang="el-GR" sz="21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1059960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74364" y="991673"/>
            <a:ext cx="8534400" cy="5125792"/>
          </a:xfrm>
        </p:spPr>
        <p:txBody>
          <a:bodyPr>
            <a:normAutofit/>
          </a:bodyPr>
          <a:lstStyle/>
          <a:p>
            <a:r>
              <a:rPr lang="el-GR" sz="3200" dirty="0">
                <a:solidFill>
                  <a:schemeClr val="tx1"/>
                </a:solidFill>
                <a:latin typeface="Cambria" panose="02040503050406030204" pitchFamily="18" charset="0"/>
              </a:rPr>
              <a:t>Ο Παυσανίας όταν πέρασε από την πόλη δεν αναφέρει στάδιο αλλά μόνο </a:t>
            </a:r>
            <a:r>
              <a:rPr lang="el-GR" sz="3200" dirty="0" smtClean="0">
                <a:solidFill>
                  <a:schemeClr val="tx1"/>
                </a:solidFill>
                <a:latin typeface="Cambria" panose="02040503050406030204" pitchFamily="18" charset="0"/>
              </a:rPr>
              <a:t>θέατρο. </a:t>
            </a:r>
          </a:p>
          <a:p>
            <a:r>
              <a:rPr lang="el-GR" sz="3200" dirty="0" smtClean="0">
                <a:solidFill>
                  <a:schemeClr val="tx1"/>
                </a:solidFill>
                <a:latin typeface="Cambria" panose="02040503050406030204" pitchFamily="18" charset="0"/>
              </a:rPr>
              <a:t>Σε </a:t>
            </a:r>
            <a:r>
              <a:rPr lang="el-GR" sz="3200" dirty="0">
                <a:solidFill>
                  <a:schemeClr val="tx1"/>
                </a:solidFill>
                <a:latin typeface="Cambria" panose="02040503050406030204" pitchFamily="18" charset="0"/>
              </a:rPr>
              <a:t>ψηφιδωτό ρωμαϊκής οικίας που βρέθηκε και σήμερα βρίσκεται στο Αρχαιολογικό Μουσείο Πάτρας, απεικονίζεται το στάδιο με παραστάσεις μουσικών, θεατρικών και αθλητικών αγώνων.</a:t>
            </a:r>
          </a:p>
          <a:p>
            <a:endParaRPr lang="el-GR" dirty="0"/>
          </a:p>
        </p:txBody>
      </p:sp>
    </p:spTree>
    <p:extLst>
      <p:ext uri="{BB962C8B-B14F-4D97-AF65-F5344CB8AC3E}">
        <p14:creationId xmlns:p14="http://schemas.microsoft.com/office/powerpoint/2010/main" val="2030401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79551" y="713302"/>
            <a:ext cx="4886458" cy="5300944"/>
          </a:xfrm>
        </p:spPr>
        <p:txBody>
          <a:bodyPr>
            <a:noAutofit/>
          </a:bodyPr>
          <a:lstStyle/>
          <a:p>
            <a:r>
              <a:rPr lang="el-GR" sz="2400" dirty="0" smtClean="0">
                <a:solidFill>
                  <a:schemeClr val="tx1"/>
                </a:solidFill>
                <a:latin typeface="Cambria" panose="02040503050406030204" pitchFamily="18" charset="0"/>
              </a:rPr>
              <a:t>Στο </a:t>
            </a:r>
            <a:r>
              <a:rPr lang="el-GR" sz="2400" dirty="0">
                <a:solidFill>
                  <a:schemeClr val="tx1"/>
                </a:solidFill>
                <a:latin typeface="Cambria" panose="02040503050406030204" pitchFamily="18" charset="0"/>
              </a:rPr>
              <a:t>στάδιο γίνονταν αθλητικοί αγώνες, </a:t>
            </a:r>
            <a:r>
              <a:rPr lang="el-GR" sz="2400" dirty="0" smtClean="0">
                <a:solidFill>
                  <a:schemeClr val="tx1"/>
                </a:solidFill>
                <a:latin typeface="Cambria" panose="02040503050406030204" pitchFamily="18" charset="0"/>
              </a:rPr>
              <a:t>τα Καισάρεια, </a:t>
            </a:r>
            <a:r>
              <a:rPr lang="el-GR" sz="2400" dirty="0">
                <a:solidFill>
                  <a:schemeClr val="tx1"/>
                </a:solidFill>
                <a:latin typeface="Cambria" panose="02040503050406030204" pitchFamily="18" charset="0"/>
              </a:rPr>
              <a:t>όπου συμμετείχαν αθλητές από όλη την Ελλάδα. Έχουν βρεθεί επιγραφές σε πολλές περιοχές της Ελλάδας για αθλητές που νίκησαν στους αγώνες. Μέρος των </a:t>
            </a:r>
            <a:r>
              <a:rPr lang="el-GR" sz="2400" dirty="0" err="1" smtClean="0">
                <a:solidFill>
                  <a:schemeClr val="tx1"/>
                </a:solidFill>
                <a:latin typeface="Cambria" panose="02040503050406030204" pitchFamily="18" charset="0"/>
              </a:rPr>
              <a:t>Καισαρείων</a:t>
            </a:r>
            <a:r>
              <a:rPr lang="el-GR" sz="2400" dirty="0" smtClean="0">
                <a:solidFill>
                  <a:schemeClr val="tx1"/>
                </a:solidFill>
                <a:latin typeface="Cambria" panose="02040503050406030204" pitchFamily="18" charset="0"/>
              </a:rPr>
              <a:t> – εκτός </a:t>
            </a:r>
            <a:r>
              <a:rPr lang="el-GR" sz="2400" dirty="0">
                <a:solidFill>
                  <a:schemeClr val="tx1"/>
                </a:solidFill>
                <a:latin typeface="Cambria" panose="02040503050406030204" pitchFamily="18" charset="0"/>
              </a:rPr>
              <a:t>τα αγωνίσματα </a:t>
            </a:r>
            <a:r>
              <a:rPr lang="el-GR" sz="2400" dirty="0" smtClean="0">
                <a:solidFill>
                  <a:schemeClr val="tx1"/>
                </a:solidFill>
                <a:latin typeface="Cambria" panose="02040503050406030204" pitchFamily="18" charset="0"/>
              </a:rPr>
              <a:t>- ήταν </a:t>
            </a:r>
            <a:r>
              <a:rPr lang="el-GR" sz="2400" dirty="0">
                <a:solidFill>
                  <a:schemeClr val="tx1"/>
                </a:solidFill>
                <a:latin typeface="Cambria" panose="02040503050406030204" pitchFamily="18" charset="0"/>
              </a:rPr>
              <a:t>θεατρικές και μουσικές παραστάσεις. Από ψηφιδωτά και αγάλματα είναι επιβεβαιωμένο ότι στην ρωμαϊκή Πάτρα γίνονταν αγώνες μονομάχων και πιθανότερο είναι να γίνονταν στο στάδιο.</a:t>
            </a:r>
          </a:p>
          <a:p>
            <a:endParaRPr lang="el-GR" sz="2400" dirty="0">
              <a:solidFill>
                <a:schemeClr val="tx1"/>
              </a:solidFill>
              <a:latin typeface="Cambria" panose="02040503050406030204" pitchFamily="18" charset="0"/>
            </a:endParaRPr>
          </a:p>
        </p:txBody>
      </p:sp>
      <p:pic>
        <p:nvPicPr>
          <p:cNvPr id="4" name="Εικόνα 3" descr="http://upload.wikimedia.org/wikipedia/commons/thumb/5/57/Ancient_theater_stadium_Patras.JPG/300px-Ancient_theater_stadium_Patras.JPG">
            <a:hlinkClick r:id="rId2"/>
          </p:cNvPr>
          <p:cNvPicPr/>
          <p:nvPr/>
        </p:nvPicPr>
        <p:blipFill>
          <a:blip r:embed="rId3"/>
          <a:srcRect/>
          <a:stretch>
            <a:fillRect/>
          </a:stretch>
        </p:blipFill>
        <p:spPr bwMode="auto">
          <a:xfrm>
            <a:off x="5834130" y="258180"/>
            <a:ext cx="5914891" cy="3861248"/>
          </a:xfrm>
          <a:prstGeom prst="rect">
            <a:avLst/>
          </a:prstGeom>
          <a:noFill/>
          <a:ln w="9525">
            <a:noFill/>
            <a:miter lim="800000"/>
            <a:headEnd/>
            <a:tailEnd/>
          </a:ln>
        </p:spPr>
      </p:pic>
      <p:sp>
        <p:nvSpPr>
          <p:cNvPr id="5" name="TextBox 4"/>
          <p:cNvSpPr txBox="1"/>
          <p:nvPr/>
        </p:nvSpPr>
        <p:spPr>
          <a:xfrm>
            <a:off x="6113710" y="4250029"/>
            <a:ext cx="5112912" cy="646331"/>
          </a:xfrm>
          <a:prstGeom prst="rect">
            <a:avLst/>
          </a:prstGeom>
          <a:noFill/>
        </p:spPr>
        <p:txBody>
          <a:bodyPr wrap="square" rtlCol="0">
            <a:spAutoFit/>
          </a:bodyPr>
          <a:lstStyle/>
          <a:p>
            <a:r>
              <a:rPr lang="el-GR" dirty="0">
                <a:latin typeface="Cambria" panose="02040503050406030204" pitchFamily="18" charset="0"/>
              </a:rPr>
              <a:t>Η ανατολική πλευρά του σταδίου όπως είχε ανασκαφεί </a:t>
            </a:r>
            <a:r>
              <a:rPr lang="el-GR" dirty="0" smtClean="0">
                <a:latin typeface="Cambria" panose="02040503050406030204" pitchFamily="18" charset="0"/>
              </a:rPr>
              <a:t>έως </a:t>
            </a:r>
            <a:r>
              <a:rPr lang="el-GR" dirty="0">
                <a:latin typeface="Cambria" panose="02040503050406030204" pitchFamily="18" charset="0"/>
              </a:rPr>
              <a:t>το 2007</a:t>
            </a:r>
            <a:endParaRPr lang="el-GR" dirty="0">
              <a:latin typeface="Cambria" panose="02040503050406030204" pitchFamily="18" charset="0"/>
            </a:endParaRPr>
          </a:p>
        </p:txBody>
      </p:sp>
    </p:spTree>
    <p:extLst>
      <p:ext uri="{BB962C8B-B14F-4D97-AF65-F5344CB8AC3E}">
        <p14:creationId xmlns:p14="http://schemas.microsoft.com/office/powerpoint/2010/main" val="758287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63784" y="8758236"/>
            <a:ext cx="8534400" cy="1507067"/>
          </a:xfrm>
        </p:spPr>
        <p:txBody>
          <a:bodyPr/>
          <a:lstStyle/>
          <a:p>
            <a:endParaRPr lang="el-GR" dirty="0"/>
          </a:p>
        </p:txBody>
      </p:sp>
      <p:sp>
        <p:nvSpPr>
          <p:cNvPr id="3" name="Θέση περιεχομένου 2"/>
          <p:cNvSpPr>
            <a:spLocks noGrp="1"/>
          </p:cNvSpPr>
          <p:nvPr>
            <p:ph idx="1"/>
          </p:nvPr>
        </p:nvSpPr>
        <p:spPr>
          <a:xfrm>
            <a:off x="1815921" y="3515932"/>
            <a:ext cx="8587547" cy="3342068"/>
          </a:xfrm>
        </p:spPr>
        <p:txBody>
          <a:bodyPr>
            <a:normAutofit/>
          </a:bodyPr>
          <a:lstStyle/>
          <a:p>
            <a:r>
              <a:rPr lang="el-GR" sz="2800" dirty="0">
                <a:solidFill>
                  <a:schemeClr val="tx1"/>
                </a:solidFill>
                <a:latin typeface="Cambria" panose="02040503050406030204" pitchFamily="18" charset="0"/>
              </a:rPr>
              <a:t>Ψηφιδωτό δάπεδο με παράσταση μονομάχων και διαιτητή </a:t>
            </a:r>
            <a:endParaRPr lang="el-GR" sz="2800" dirty="0" smtClean="0">
              <a:solidFill>
                <a:schemeClr val="tx1"/>
              </a:solidFill>
              <a:latin typeface="Cambria" panose="02040503050406030204" pitchFamily="18" charset="0"/>
            </a:endParaRPr>
          </a:p>
          <a:p>
            <a:pPr marL="0" indent="0">
              <a:buNone/>
            </a:pPr>
            <a:r>
              <a:rPr lang="el-GR" sz="1800" i="1" dirty="0" smtClean="0">
                <a:solidFill>
                  <a:schemeClr val="tx1"/>
                </a:solidFill>
                <a:latin typeface="Cambria" panose="02040503050406030204" pitchFamily="18" charset="0"/>
              </a:rPr>
              <a:t>(</a:t>
            </a:r>
            <a:r>
              <a:rPr lang="el-GR" sz="1800" i="1" dirty="0">
                <a:solidFill>
                  <a:schemeClr val="tx1"/>
                </a:solidFill>
                <a:latin typeface="Cambria" panose="02040503050406030204" pitchFamily="18" charset="0"/>
              </a:rPr>
              <a:t>Πηγή: Τα στάδια στην αρχαία Ελλάδα και οι σύγχρονες αναβιώσεις των αρχαίων αγώνων, Το Ρωμαϊκό Στάδιο της Πάτρας, Δρ. Μιχάλης Πετρόπουλος, Αρχαιολόγος, Διευθυντής </a:t>
            </a:r>
            <a:r>
              <a:rPr lang="el-GR" sz="1800" i="1" dirty="0" err="1">
                <a:solidFill>
                  <a:schemeClr val="tx1"/>
                </a:solidFill>
                <a:latin typeface="Cambria" panose="02040503050406030204" pitchFamily="18" charset="0"/>
              </a:rPr>
              <a:t>Στ</a:t>
            </a:r>
            <a:r>
              <a:rPr lang="el-GR" sz="1800" i="1" dirty="0">
                <a:solidFill>
                  <a:schemeClr val="tx1"/>
                </a:solidFill>
                <a:latin typeface="Cambria" panose="02040503050406030204" pitchFamily="18" charset="0"/>
              </a:rPr>
              <a:t>΄ Εφορείας Προϊστορικών και Κλασικών Αρχαιοτήτων, εκδόσεις Περισκόπιο, σελίδα 109)</a:t>
            </a:r>
            <a:endParaRPr lang="el-GR" sz="1800" i="1" dirty="0">
              <a:solidFill>
                <a:schemeClr val="tx1"/>
              </a:solidFill>
              <a:latin typeface="Cambria" panose="02040503050406030204" pitchFamily="18"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81376"/>
            <a:ext cx="5324341" cy="3549561"/>
          </a:xfrm>
          <a:prstGeom prst="rect">
            <a:avLst/>
          </a:prstGeom>
        </p:spPr>
      </p:pic>
    </p:spTree>
    <p:extLst>
      <p:ext uri="{BB962C8B-B14F-4D97-AF65-F5344CB8AC3E}">
        <p14:creationId xmlns:p14="http://schemas.microsoft.com/office/powerpoint/2010/main" val="3156251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010432" y="2148230"/>
            <a:ext cx="2052780" cy="1187399"/>
          </a:xfrm>
        </p:spPr>
        <p:txBody>
          <a:bodyPr>
            <a:normAutofit/>
          </a:bodyPr>
          <a:lstStyle/>
          <a:p>
            <a:r>
              <a:rPr lang="el-GR" sz="4800" dirty="0" err="1" smtClean="0">
                <a:latin typeface="Cambria" panose="02040503050406030204" pitchFamily="18" charset="0"/>
              </a:rPr>
              <a:t>τελοσ</a:t>
            </a:r>
            <a:endParaRPr lang="el-GR" sz="4800" dirty="0">
              <a:latin typeface="Cambria" panose="02040503050406030204" pitchFamily="18" charset="0"/>
            </a:endParaRPr>
          </a:p>
        </p:txBody>
      </p:sp>
      <p:pic>
        <p:nvPicPr>
          <p:cNvPr id="3074" name="Picture 2" descr="http://arcadia.ceid.upatras.gr/pausanias/gallery/sights/37/128808577749.jpe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548" y="151009"/>
            <a:ext cx="9813887" cy="6575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959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Τομή">
  <a:themeElements>
    <a:clrScheme name="Τομή">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Τομή">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Τομή">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101</TotalTime>
  <Words>336</Words>
  <Application>Microsoft Office PowerPoint</Application>
  <PresentationFormat>Ευρεία οθόνη</PresentationFormat>
  <Paragraphs>19</Paragraphs>
  <Slides>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9</vt:i4>
      </vt:variant>
    </vt:vector>
  </HeadingPairs>
  <TitlesOfParts>
    <vt:vector size="14" baseType="lpstr">
      <vt:lpstr>Arial</vt:lpstr>
      <vt:lpstr>Cambria</vt:lpstr>
      <vt:lpstr>Century Gothic</vt:lpstr>
      <vt:lpstr>Wingdings 3</vt:lpstr>
      <vt:lpstr>Τομή</vt:lpstr>
      <vt:lpstr>Ρωμαϊκό Στάδιο  Πάτρας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τελοσ</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Ρωμαϊκό Στάδιο Πάτρας</dc:title>
  <dc:creator>Χρύσα Καλούδη</dc:creator>
  <cp:lastModifiedBy>Χρύσα Καλούδη</cp:lastModifiedBy>
  <cp:revision>12</cp:revision>
  <dcterms:created xsi:type="dcterms:W3CDTF">2014-11-24T17:22:37Z</dcterms:created>
  <dcterms:modified xsi:type="dcterms:W3CDTF">2014-11-24T19:03:46Z</dcterms:modified>
</cp:coreProperties>
</file>