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choolpress.sch.gr/istoriomnemones/files/2013/04/01234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7200" dirty="0" smtClean="0"/>
              <a:t>Ρωμαϊκό Ωδείο Πάτρας</a:t>
            </a:r>
            <a:endParaRPr lang="el-GR" sz="72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Βασίλης </a:t>
            </a:r>
            <a:r>
              <a:rPr lang="el-GR" dirty="0" err="1" smtClean="0"/>
              <a:t>Ζησιμόπουλος</a:t>
            </a:r>
            <a:endParaRPr lang="el-GR" dirty="0" smtClean="0"/>
          </a:p>
          <a:p>
            <a:r>
              <a:rPr lang="el-GR" dirty="0" smtClean="0"/>
              <a:t>Ε΄ Τάξη</a:t>
            </a:r>
          </a:p>
          <a:p>
            <a:r>
              <a:rPr lang="el-GR" dirty="0" smtClean="0"/>
              <a:t>43</a:t>
            </a:r>
            <a:r>
              <a:rPr lang="el-GR" baseline="30000" dirty="0" smtClean="0"/>
              <a:t>ο</a:t>
            </a:r>
            <a:r>
              <a:rPr lang="el-GR" dirty="0" smtClean="0"/>
              <a:t> Δημοτικό Σχολείο Πάτρας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34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3549" y="286340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l-GR" sz="9600" dirty="0" smtClean="0"/>
              <a:t>ΤΕΛΟΣ</a:t>
            </a: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30092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7938" y="326880"/>
            <a:ext cx="4332547" cy="5476583"/>
          </a:xfrm>
        </p:spPr>
        <p:txBody>
          <a:bodyPr>
            <a:noAutofit/>
          </a:bodyPr>
          <a:lstStyle/>
          <a:p>
            <a:r>
              <a:rPr lang="el-GR" sz="2800" dirty="0"/>
              <a:t>Το ρωμαϊκό θέατρο αποτελεί εξέλιξη των αρχαίων ελληνικών θεάτρων. Το πρώτο λίθινο θέατρο στη Ρώμη είναι της Πομπηίας, το </a:t>
            </a:r>
            <a:r>
              <a:rPr lang="el-GR" sz="2800" dirty="0" smtClean="0"/>
              <a:t>55 </a:t>
            </a:r>
            <a:r>
              <a:rPr lang="el-GR" sz="2800" dirty="0" err="1" smtClean="0"/>
              <a:t>π.X</a:t>
            </a:r>
            <a:r>
              <a:rPr lang="el-GR" sz="2800" dirty="0" smtClean="0"/>
              <a:t>., το </a:t>
            </a:r>
            <a:r>
              <a:rPr lang="el-GR" sz="2800" dirty="0"/>
              <a:t>οποίο είναι αντίγραφο του θεάτρου της Μυτιλήνης. Τα ρωμαϊκά θέατρα κατασκευάζονται σε επίπεδα εδάφη.</a:t>
            </a:r>
          </a:p>
          <a:p>
            <a:endParaRPr lang="el-GR" sz="2800" dirty="0"/>
          </a:p>
        </p:txBody>
      </p:sp>
      <p:pic>
        <p:nvPicPr>
          <p:cNvPr id="4" name="Εικόνα 3" descr="Το θέατρο της Πομπηίας.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819" y="759853"/>
            <a:ext cx="6370749" cy="354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04337" y="4309514"/>
            <a:ext cx="324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Ρωμαϊκό Θέατρο Πομπηίας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48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http://upload.wikimedia.org/wikipedia/commons/thumb/4/44/Patrasodeum.jpg/300px-Patrasodeu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0110" y="437265"/>
            <a:ext cx="6170121" cy="524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68241" y="437264"/>
            <a:ext cx="4937855" cy="642073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l-GR" sz="3800" dirty="0"/>
              <a:t>Το </a:t>
            </a:r>
            <a:r>
              <a:rPr lang="el-GR" sz="3800" b="1" dirty="0"/>
              <a:t>Ρωμαϊκό Ωδείο</a:t>
            </a:r>
            <a:r>
              <a:rPr lang="el-GR" sz="3800" dirty="0"/>
              <a:t> </a:t>
            </a:r>
            <a:r>
              <a:rPr lang="el-GR" sz="3800" dirty="0" smtClean="0"/>
              <a:t>της Πάτρας </a:t>
            </a:r>
            <a:r>
              <a:rPr lang="el-GR" sz="3800" dirty="0"/>
              <a:t>είναι μεγαλοπρεπές κτίσμα ρωμαϊκών χρόνων που σήμερα έχει ανακατασκευαστεί και </a:t>
            </a:r>
            <a:r>
              <a:rPr lang="el-GR" sz="3800" dirty="0" err="1" smtClean="0"/>
              <a:t>χρη-σιμοποιείται</a:t>
            </a:r>
            <a:r>
              <a:rPr lang="el-GR" sz="3800" dirty="0" smtClean="0"/>
              <a:t> </a:t>
            </a:r>
            <a:r>
              <a:rPr lang="el-GR" sz="3800" dirty="0"/>
              <a:t>για μουσικές </a:t>
            </a:r>
            <a:r>
              <a:rPr lang="el-GR" sz="3800" dirty="0" err="1" smtClean="0"/>
              <a:t>εκδη-λώσεις</a:t>
            </a:r>
            <a:r>
              <a:rPr lang="el-GR" sz="3800" dirty="0"/>
              <a:t>.</a:t>
            </a:r>
          </a:p>
          <a:p>
            <a:pPr marL="0" indent="0" algn="just">
              <a:buNone/>
            </a:pPr>
            <a:endParaRPr lang="el-GR" sz="3800" dirty="0" smtClean="0"/>
          </a:p>
          <a:p>
            <a:pPr algn="just"/>
            <a:r>
              <a:rPr lang="el-GR" sz="3800" dirty="0" smtClean="0"/>
              <a:t>Βρίσκεται </a:t>
            </a:r>
            <a:r>
              <a:rPr lang="el-GR" sz="3800" dirty="0"/>
              <a:t>στα δυτικά του </a:t>
            </a:r>
            <a:r>
              <a:rPr lang="el-GR" sz="3800" dirty="0" smtClean="0"/>
              <a:t>Κάστρου, </a:t>
            </a:r>
            <a:r>
              <a:rPr lang="el-GR" sz="3800" dirty="0"/>
              <a:t>στην Άνω πόλη δίπλα </a:t>
            </a:r>
            <a:r>
              <a:rPr lang="el-GR" sz="3800" dirty="0"/>
              <a:t>στο </a:t>
            </a:r>
            <a:r>
              <a:rPr lang="el-GR" sz="3800" dirty="0" smtClean="0"/>
              <a:t>Ρωμαϊκό Στάδιο </a:t>
            </a:r>
            <a:r>
              <a:rPr lang="el-GR" sz="3800" dirty="0" smtClean="0"/>
              <a:t>και </a:t>
            </a:r>
            <a:r>
              <a:rPr lang="el-GR" sz="3800" dirty="0"/>
              <a:t>ανάμεσα στις </a:t>
            </a:r>
            <a:r>
              <a:rPr lang="el-GR" sz="3800" dirty="0" smtClean="0"/>
              <a:t>οδούς </a:t>
            </a:r>
            <a:r>
              <a:rPr lang="el-GR" sz="3800" i="1" dirty="0"/>
              <a:t>Παλαιών Πατρών Γερμανού</a:t>
            </a:r>
            <a:r>
              <a:rPr lang="el-GR" sz="3800" dirty="0"/>
              <a:t>, </a:t>
            </a:r>
            <a:r>
              <a:rPr lang="el-GR" sz="3800" i="1" dirty="0"/>
              <a:t>Σωτηριάδου</a:t>
            </a:r>
            <a:r>
              <a:rPr lang="el-GR" sz="3800" dirty="0"/>
              <a:t>, </a:t>
            </a:r>
            <a:r>
              <a:rPr lang="el-GR" sz="3800" i="1" dirty="0"/>
              <a:t>Παντοκράτορος</a:t>
            </a:r>
            <a:r>
              <a:rPr lang="el-GR" sz="3800" dirty="0"/>
              <a:t> και την </a:t>
            </a:r>
            <a:r>
              <a:rPr lang="el-GR" sz="3800" i="1" dirty="0"/>
              <a:t>πλατεία Αγίου Γεωργίου</a:t>
            </a:r>
            <a:r>
              <a:rPr lang="el-GR" sz="3800" dirty="0"/>
              <a:t>. </a:t>
            </a:r>
          </a:p>
          <a:p>
            <a:pPr algn="just"/>
            <a:endParaRPr lang="el-GR" sz="3800" dirty="0" smtClean="0"/>
          </a:p>
          <a:p>
            <a:pPr algn="just"/>
            <a:r>
              <a:rPr lang="el-GR" sz="3800" dirty="0" smtClean="0"/>
              <a:t>Έχει </a:t>
            </a:r>
            <a:r>
              <a:rPr lang="el-GR" sz="3800" dirty="0"/>
              <a:t>πρόσοψη προς τα νότια και είναι </a:t>
            </a:r>
            <a:r>
              <a:rPr lang="el-GR" sz="3800" dirty="0" smtClean="0"/>
              <a:t>επενδυμένο </a:t>
            </a:r>
            <a:r>
              <a:rPr lang="el-GR" sz="3800" dirty="0"/>
              <a:t>με </a:t>
            </a:r>
            <a:r>
              <a:rPr lang="el-GR" sz="3800" dirty="0" smtClean="0"/>
              <a:t>του-</a:t>
            </a:r>
            <a:r>
              <a:rPr lang="el-GR" sz="3800" dirty="0" err="1" smtClean="0"/>
              <a:t>βλα</a:t>
            </a:r>
            <a:r>
              <a:rPr lang="el-GR" sz="3800" dirty="0"/>
              <a:t>. Σήμερα οι </a:t>
            </a:r>
            <a:r>
              <a:rPr lang="el-GR" sz="3800" dirty="0" smtClean="0"/>
              <a:t>κλίμακές </a:t>
            </a:r>
            <a:r>
              <a:rPr lang="el-GR" sz="3800" dirty="0"/>
              <a:t>του είναι </a:t>
            </a:r>
            <a:r>
              <a:rPr lang="el-GR" sz="3800" dirty="0" smtClean="0"/>
              <a:t>επενδυμένες </a:t>
            </a:r>
            <a:r>
              <a:rPr lang="el-GR" sz="3800" dirty="0"/>
              <a:t>με μάρμαρο.</a:t>
            </a:r>
          </a:p>
          <a:p>
            <a:pPr algn="just"/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527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2"/>
          <p:cNvSpPr>
            <a:spLocks noGrp="1"/>
          </p:cNvSpPr>
          <p:nvPr>
            <p:ph idx="1"/>
          </p:nvPr>
        </p:nvSpPr>
        <p:spPr>
          <a:xfrm>
            <a:off x="149300" y="254516"/>
            <a:ext cx="6096953" cy="6146284"/>
          </a:xfrm>
        </p:spPr>
        <p:txBody>
          <a:bodyPr>
            <a:noAutofit/>
          </a:bodyPr>
          <a:lstStyle/>
          <a:p>
            <a:pPr algn="just"/>
            <a:r>
              <a:rPr lang="el-GR" sz="2600" dirty="0"/>
              <a:t>Το Ωδείο κατασκευάστηκε </a:t>
            </a:r>
            <a:r>
              <a:rPr lang="el-GR" sz="2600" dirty="0" smtClean="0"/>
              <a:t>πιθανό-</a:t>
            </a:r>
            <a:r>
              <a:rPr lang="el-GR" sz="2600" dirty="0" err="1" smtClean="0"/>
              <a:t>τατα</a:t>
            </a:r>
            <a:r>
              <a:rPr lang="el-GR" sz="2600" dirty="0" smtClean="0"/>
              <a:t> </a:t>
            </a:r>
            <a:r>
              <a:rPr lang="el-GR" sz="2600" dirty="0"/>
              <a:t>στα χρόνια </a:t>
            </a:r>
            <a:r>
              <a:rPr lang="el-GR" sz="2600" dirty="0" smtClean="0"/>
              <a:t>του Αυγούστου. </a:t>
            </a:r>
            <a:endParaRPr lang="el-GR" sz="2600" dirty="0" smtClean="0"/>
          </a:p>
          <a:p>
            <a:pPr algn="just"/>
            <a:r>
              <a:rPr lang="el-GR" sz="2600" dirty="0" smtClean="0"/>
              <a:t>Ο Παυσανίας αναφέρει </a:t>
            </a:r>
            <a:r>
              <a:rPr lang="el-GR" sz="2600" dirty="0"/>
              <a:t>ότι ήταν παλιότερο από </a:t>
            </a:r>
            <a:r>
              <a:rPr lang="el-GR" sz="2600" dirty="0" smtClean="0"/>
              <a:t>το Ωδείο </a:t>
            </a:r>
            <a:r>
              <a:rPr lang="el-GR" sz="2600" dirty="0" err="1" smtClean="0"/>
              <a:t>Ηρώδου</a:t>
            </a:r>
            <a:r>
              <a:rPr lang="el-GR" sz="2600" dirty="0" smtClean="0"/>
              <a:t> του Αττικού και </a:t>
            </a:r>
            <a:r>
              <a:rPr lang="el-GR" sz="2600" dirty="0"/>
              <a:t>βρισκόταν συνεχόμενο της ρωμαϊκής αγοράς της πόλης, ήταν στολισμένο λαμπρά αλλά όχι όπως το Ηρώδειο που το θεωρούσε </a:t>
            </a:r>
            <a:r>
              <a:rPr lang="el-GR" sz="2600" dirty="0" smtClean="0"/>
              <a:t>λαμπρότερο. </a:t>
            </a:r>
          </a:p>
          <a:p>
            <a:pPr algn="just"/>
            <a:r>
              <a:rPr lang="el-GR" sz="2600" dirty="0" smtClean="0"/>
              <a:t>Μάλιστα </a:t>
            </a:r>
            <a:r>
              <a:rPr lang="el-GR" sz="2600" dirty="0"/>
              <a:t>υπήρχε άγαλμα του </a:t>
            </a:r>
            <a:r>
              <a:rPr lang="el-GR" sz="2600" dirty="0" err="1" smtClean="0"/>
              <a:t>Απόλ-λωνα</a:t>
            </a:r>
            <a:r>
              <a:rPr lang="el-GR" sz="2600" dirty="0"/>
              <a:t>, που έγινε από λάφυρα του </a:t>
            </a:r>
            <a:r>
              <a:rPr lang="el-GR" sz="2600" dirty="0" err="1" smtClean="0"/>
              <a:t>πο-λέμου</a:t>
            </a:r>
            <a:r>
              <a:rPr lang="el-GR" sz="2600" dirty="0"/>
              <a:t>, κατά των </a:t>
            </a:r>
            <a:r>
              <a:rPr lang="el-GR" sz="2600" dirty="0" err="1"/>
              <a:t>Γαλατών</a:t>
            </a:r>
            <a:r>
              <a:rPr lang="el-GR" sz="2600" dirty="0"/>
              <a:t> (279 </a:t>
            </a:r>
            <a:r>
              <a:rPr lang="el-GR" sz="2600" dirty="0" err="1"/>
              <a:t>π.Χ</a:t>
            </a:r>
            <a:r>
              <a:rPr lang="el-GR" sz="2600" dirty="0"/>
              <a:t>) όταν οι Πατρινοί είχαν βοηθήσει τους Αιτωλούς.</a:t>
            </a:r>
            <a:r>
              <a:rPr lang="el-GR" sz="2600" dirty="0" smtClean="0"/>
              <a:t> </a:t>
            </a:r>
            <a:endParaRPr lang="el-GR" sz="2600" dirty="0"/>
          </a:p>
        </p:txBody>
      </p:sp>
      <p:pic>
        <p:nvPicPr>
          <p:cNvPr id="1026" name="Picture 2" descr="http://4.bp.blogspot.com/-ezVeE5kKGTs/ULBNfITCIXI/AAAAAAAAPcY/pOlkpr-Aq6c/s1600/P1020177+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34" y="824248"/>
            <a:ext cx="5374784" cy="40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Δεξιό βέλος 7"/>
          <p:cNvSpPr/>
          <p:nvPr/>
        </p:nvSpPr>
        <p:spPr>
          <a:xfrm rot="16200000">
            <a:off x="8840320" y="5246553"/>
            <a:ext cx="785611" cy="363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732738" y="5821249"/>
            <a:ext cx="300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Ωδείο </a:t>
            </a:r>
            <a:r>
              <a:rPr lang="el-GR" dirty="0" err="1"/>
              <a:t>Ηρώδου</a:t>
            </a:r>
            <a:r>
              <a:rPr lang="el-GR" dirty="0"/>
              <a:t> του Αττικού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3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28067" y="837127"/>
            <a:ext cx="5847007" cy="53704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sz="3500" dirty="0" smtClean="0"/>
              <a:t>Στα χρόνια που πέρασαν το Ωδείο έπαθε ζημιές από φυσικές κατά-στροφές και επιδρομές και </a:t>
            </a:r>
            <a:r>
              <a:rPr lang="el-GR" sz="3500" dirty="0" err="1" smtClean="0"/>
              <a:t>επι-χωματώθηκε</a:t>
            </a:r>
            <a:r>
              <a:rPr lang="el-GR" sz="3500" dirty="0" smtClean="0"/>
              <a:t>. </a:t>
            </a:r>
          </a:p>
          <a:p>
            <a:pPr algn="just"/>
            <a:r>
              <a:rPr lang="el-GR" sz="3500" dirty="0" smtClean="0"/>
              <a:t>Ο Φρανσουά </a:t>
            </a:r>
            <a:r>
              <a:rPr lang="el-GR" sz="3500" dirty="0" err="1" smtClean="0"/>
              <a:t>Πουκεβίλ</a:t>
            </a:r>
            <a:r>
              <a:rPr lang="el-GR" sz="3500" dirty="0" smtClean="0"/>
              <a:t> αναφέρει </a:t>
            </a:r>
            <a:r>
              <a:rPr lang="el-GR" sz="3500" dirty="0" smtClean="0"/>
              <a:t>ότι στα χρόνια του σωζόταν </a:t>
            </a:r>
            <a:r>
              <a:rPr lang="el-GR" sz="3500" dirty="0" err="1" smtClean="0"/>
              <a:t>τμή-ματα</a:t>
            </a:r>
            <a:r>
              <a:rPr lang="el-GR" sz="3500" dirty="0" smtClean="0"/>
              <a:t> του στον περίβολο σπιτιών. Το 1889 αποφασίστηκε να </a:t>
            </a:r>
            <a:r>
              <a:rPr lang="el-GR" sz="3500" dirty="0" err="1" smtClean="0"/>
              <a:t>γκρε-μιστεί</a:t>
            </a:r>
            <a:r>
              <a:rPr lang="el-GR" sz="3500" dirty="0" smtClean="0"/>
              <a:t> ο λόφος του </a:t>
            </a:r>
            <a:r>
              <a:rPr lang="el-GR" sz="3500" dirty="0" err="1" smtClean="0"/>
              <a:t>Στράνη</a:t>
            </a:r>
            <a:r>
              <a:rPr lang="el-GR" sz="3500" dirty="0" smtClean="0"/>
              <a:t> και τα χώματα να χρησιμοποιηθούν στην επιχωμάτωση του λιμανιού που κατασκευαζόταν τότε. Κατά τις εργασίες αυτές ανακαλύφθηκε το Ωδείο.</a:t>
            </a:r>
          </a:p>
          <a:p>
            <a:endParaRPr lang="el-GR" dirty="0"/>
          </a:p>
        </p:txBody>
      </p:sp>
      <p:pic>
        <p:nvPicPr>
          <p:cNvPr id="5" name="Εικόνα 4" descr="http://www.fysiolatrikos.gr/images/patra/img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25" y="1056066"/>
            <a:ext cx="5460642" cy="445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1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9452" y="220202"/>
            <a:ext cx="5942407" cy="3880773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800" dirty="0"/>
              <a:t>Από το 1959 έως το 1963 με πρωτοβουλία και προσωπική δαπάνη του </a:t>
            </a:r>
            <a:r>
              <a:rPr lang="el-GR" sz="2800" dirty="0" smtClean="0"/>
              <a:t>αρχιτέκτονα Ιωάννη Βασιλείου έγινε </a:t>
            </a:r>
            <a:r>
              <a:rPr lang="el-GR" sz="2800" dirty="0" err="1"/>
              <a:t>αναμαρμάρωση</a:t>
            </a:r>
            <a:r>
              <a:rPr lang="el-GR" sz="2800" dirty="0"/>
              <a:t> και αναστήλωση πολλών χώρων του, γι’ αυτό του το έργο μάλιστα ο Βασιλείου τιμήθηκε από την </a:t>
            </a:r>
            <a:r>
              <a:rPr lang="el-GR" sz="2800" dirty="0" smtClean="0"/>
              <a:t>Ακαδημία Αθηνών και τον Δήμο </a:t>
            </a:r>
            <a:r>
              <a:rPr lang="el-GR" sz="2800" dirty="0" err="1" smtClean="0"/>
              <a:t>Πατρέων</a:t>
            </a:r>
            <a:r>
              <a:rPr lang="el-GR" sz="2800" dirty="0" smtClean="0"/>
              <a:t>.</a:t>
            </a:r>
            <a:endParaRPr lang="el-GR" sz="2800" dirty="0"/>
          </a:p>
          <a:p>
            <a:pPr algn="just"/>
            <a:endParaRPr lang="el-GR" dirty="0"/>
          </a:p>
        </p:txBody>
      </p:sp>
      <p:pic>
        <p:nvPicPr>
          <p:cNvPr id="2052" name="Picture 4" descr="http://www.mythicalpeloponnese.gr/wp-content/uploads/2013/04/ROMAIKO-ODEIO-PAT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14" y="288486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3695" y="215879"/>
            <a:ext cx="3075650" cy="3880773"/>
          </a:xfrm>
        </p:spPr>
        <p:txBody>
          <a:bodyPr>
            <a:noAutofit/>
          </a:bodyPr>
          <a:lstStyle/>
          <a:p>
            <a:r>
              <a:rPr lang="el-GR" dirty="0"/>
              <a:t>Μέρος των θεάτρων </a:t>
            </a:r>
            <a:r>
              <a:rPr lang="el-GR" dirty="0" smtClean="0"/>
              <a:t>είναι </a:t>
            </a:r>
            <a:r>
              <a:rPr lang="el-GR" dirty="0"/>
              <a:t>το κοίλο, η ορχήστρα και η σκηνή:</a:t>
            </a:r>
          </a:p>
          <a:p>
            <a:r>
              <a:rPr lang="el-GR" dirty="0"/>
              <a:t>Το </a:t>
            </a:r>
            <a:r>
              <a:rPr lang="el-GR" b="1" dirty="0"/>
              <a:t>κοίλο</a:t>
            </a:r>
            <a:r>
              <a:rPr lang="el-GR" dirty="0"/>
              <a:t> (</a:t>
            </a:r>
            <a:r>
              <a:rPr lang="el-GR" dirty="0" err="1"/>
              <a:t>cavea</a:t>
            </a:r>
            <a:r>
              <a:rPr lang="el-GR" dirty="0"/>
              <a:t>), που φιλοξενούσε τους θεατές, στη ρωμαϊκή περίοδο διατηρεί τον βασικό λειτουργικό του χαρακτήρα. Υπάρχει πρόσβαση σε διάφορα σημεία του κοίλου. Η κατασκευή του κοίλου γίνεται με </a:t>
            </a:r>
            <a:r>
              <a:rPr lang="el-GR" dirty="0" err="1"/>
              <a:t>πλινθολίθους</a:t>
            </a:r>
            <a:r>
              <a:rPr lang="el-GR" dirty="0"/>
              <a:t> ή μικτή κατασκευή.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κοίλο </a:t>
            </a:r>
            <a:r>
              <a:rPr lang="el-GR" dirty="0" smtClean="0"/>
              <a:t>του Ρωμαϊκού Ωδείου </a:t>
            </a:r>
            <a:r>
              <a:rPr lang="el-GR" dirty="0"/>
              <a:t>έχει τέσσερις κερκίδες εδωλίων, κάτω από το διάζωμα και επτά πάνω από αυτό. </a:t>
            </a:r>
            <a:endParaRPr lang="el-GR" dirty="0" smtClean="0"/>
          </a:p>
        </p:txBody>
      </p:sp>
      <p:pic>
        <p:nvPicPr>
          <p:cNvPr id="4098" name="Picture 2" descr="http://users.sch.gr/pchaloul/theatro-sxediagram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45" y="489397"/>
            <a:ext cx="8902655" cy="50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664" y="99968"/>
            <a:ext cx="3843150" cy="65970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1900" dirty="0"/>
              <a:t>Η </a:t>
            </a:r>
            <a:r>
              <a:rPr lang="el-GR" sz="1900" b="1" dirty="0"/>
              <a:t>ορχήστρα</a:t>
            </a:r>
            <a:r>
              <a:rPr lang="el-GR" sz="1900" dirty="0"/>
              <a:t> είναι ημικυκλική. Άλλοτε χάνεται το ημικύκλιο, τμήμα του οποίου κατέχει η σκηνή. Στα περισσότερα θέατρα υπάρχουν χαμηλές πλατιές βαθμίδες που είναι δίπλα στην ορχήστρα μικραίνοντας το χώρο της.</a:t>
            </a:r>
          </a:p>
          <a:p>
            <a:pPr algn="just"/>
            <a:r>
              <a:rPr lang="el-GR" sz="1900" dirty="0"/>
              <a:t>Η </a:t>
            </a:r>
            <a:r>
              <a:rPr lang="el-GR" sz="1900" b="1" dirty="0"/>
              <a:t>σκηνή</a:t>
            </a:r>
            <a:r>
              <a:rPr lang="el-GR" sz="1900" dirty="0"/>
              <a:t> είναι υπερυψωμένη και απομονωμένη από την ορχήστρα, αλλά πολύ κοντά στους θεατές. Όσον αφορά, επίσης, την ελληνορωμαϊκή σκηνή των θεάτρων, είναι σαν ένα ορθογώνιο οικοδόμημα. Ο τοίχος είναι τόσο ψηλός ίσα με 2-3 πατώματα. Περιέχει πολύ μεγάλη διακόσμηση π.χ. αγάλματα. Η ελληνική σκηνή επηρέασε πάρα πολύ και την ρωμαϊκή. Υπάρχουν 3 είδη σκηνών: 1. η τραγική , 2. η κωμική και 3. η σατυρική. Η διακόσμησή τους είναι πολύ διαφορετική μεταξύ τους.</a:t>
            </a:r>
          </a:p>
          <a:p>
            <a:pPr algn="just"/>
            <a:r>
              <a:rPr lang="el-GR" sz="1900" dirty="0"/>
              <a:t>Ο έξω ψηλός τοίχος της σκηνής έχει πέντε εισόδους, προς τη σκηνή και τα παρασκήνια. </a:t>
            </a:r>
          </a:p>
          <a:p>
            <a:endParaRPr lang="el-GR" dirty="0"/>
          </a:p>
        </p:txBody>
      </p:sp>
      <p:pic>
        <p:nvPicPr>
          <p:cNvPr id="5124" name="Picture 4" descr="http://schoolnewspaper.pbworks.com/f/theat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95" y="605307"/>
            <a:ext cx="7464114" cy="49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860925" y="3600423"/>
            <a:ext cx="2485622" cy="3609146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chemeClr val="bg1"/>
                </a:solidFill>
              </a:rPr>
              <a:t>Αεροφω-τογραφία</a:t>
            </a:r>
            <a:r>
              <a:rPr lang="el-GR" sz="3200" dirty="0" smtClean="0">
                <a:solidFill>
                  <a:schemeClr val="bg1"/>
                </a:solidFill>
              </a:rPr>
              <a:t> του Ρωμαϊκού Ωδείου Πάτρας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diazoma.gr/200-Stuff-06-Theatres/058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" y="0"/>
            <a:ext cx="9114987" cy="68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523</Words>
  <Application>Microsoft Office PowerPoint</Application>
  <PresentationFormat>Ευρεία οθόνη</PresentationFormat>
  <Paragraphs>26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Όψη</vt:lpstr>
      <vt:lpstr>Ρωμαϊκό Ωδείο Πάτρας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ΤΕΛΟΣ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Ρωμαϊκό Ωδείο</dc:title>
  <dc:creator>Χρύσα Καλούδη</dc:creator>
  <cp:lastModifiedBy>Χρύσα Καλούδη</cp:lastModifiedBy>
  <cp:revision>15</cp:revision>
  <dcterms:created xsi:type="dcterms:W3CDTF">2014-11-24T15:59:18Z</dcterms:created>
  <dcterms:modified xsi:type="dcterms:W3CDTF">2014-11-24T18:20:03Z</dcterms:modified>
</cp:coreProperties>
</file>